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61"/>
  </p:notesMasterIdLst>
  <p:sldIdLst>
    <p:sldId id="256" r:id="rId2"/>
    <p:sldId id="257" r:id="rId3"/>
    <p:sldId id="278" r:id="rId4"/>
    <p:sldId id="258" r:id="rId5"/>
    <p:sldId id="259" r:id="rId6"/>
    <p:sldId id="292" r:id="rId7"/>
    <p:sldId id="260" r:id="rId8"/>
    <p:sldId id="293" r:id="rId9"/>
    <p:sldId id="261" r:id="rId10"/>
    <p:sldId id="294" r:id="rId11"/>
    <p:sldId id="262" r:id="rId12"/>
    <p:sldId id="295" r:id="rId13"/>
    <p:sldId id="296" r:id="rId14"/>
    <p:sldId id="263" r:id="rId15"/>
    <p:sldId id="264" r:id="rId16"/>
    <p:sldId id="297" r:id="rId17"/>
    <p:sldId id="265" r:id="rId18"/>
    <p:sldId id="298" r:id="rId19"/>
    <p:sldId id="266" r:id="rId20"/>
    <p:sldId id="299" r:id="rId21"/>
    <p:sldId id="267" r:id="rId22"/>
    <p:sldId id="300" r:id="rId23"/>
    <p:sldId id="268" r:id="rId24"/>
    <p:sldId id="301" r:id="rId25"/>
    <p:sldId id="269" r:id="rId26"/>
    <p:sldId id="302" r:id="rId27"/>
    <p:sldId id="280" r:id="rId28"/>
    <p:sldId id="303" r:id="rId29"/>
    <p:sldId id="304" r:id="rId30"/>
    <p:sldId id="270" r:id="rId31"/>
    <p:sldId id="271" r:id="rId32"/>
    <p:sldId id="305" r:id="rId33"/>
    <p:sldId id="272" r:id="rId34"/>
    <p:sldId id="306" r:id="rId35"/>
    <p:sldId id="273" r:id="rId36"/>
    <p:sldId id="307" r:id="rId37"/>
    <p:sldId id="282" r:id="rId38"/>
    <p:sldId id="308" r:id="rId39"/>
    <p:sldId id="274" r:id="rId40"/>
    <p:sldId id="309" r:id="rId41"/>
    <p:sldId id="291" r:id="rId42"/>
    <p:sldId id="310" r:id="rId43"/>
    <p:sldId id="275" r:id="rId44"/>
    <p:sldId id="311" r:id="rId45"/>
    <p:sldId id="276" r:id="rId46"/>
    <p:sldId id="277" r:id="rId47"/>
    <p:sldId id="312" r:id="rId48"/>
    <p:sldId id="279" r:id="rId49"/>
    <p:sldId id="313" r:id="rId50"/>
    <p:sldId id="281" r:id="rId51"/>
    <p:sldId id="283" r:id="rId52"/>
    <p:sldId id="284" r:id="rId53"/>
    <p:sldId id="286" r:id="rId54"/>
    <p:sldId id="287" r:id="rId55"/>
    <p:sldId id="288" r:id="rId56"/>
    <p:sldId id="290" r:id="rId57"/>
    <p:sldId id="289" r:id="rId58"/>
    <p:sldId id="314" r:id="rId59"/>
    <p:sldId id="28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8283" autoAdjust="0"/>
  </p:normalViewPr>
  <p:slideViewPr>
    <p:cSldViewPr>
      <p:cViewPr varScale="1">
        <p:scale>
          <a:sx n="139" d="100"/>
          <a:sy n="139" d="100"/>
        </p:scale>
        <p:origin x="-19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EC5FA-2208-414C-9279-B94B07755542}" type="datetimeFigureOut">
              <a:rPr lang="en-US" smtClean="0"/>
              <a:t>4/4/16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FB4B6-EA00-6C40-84FB-BCF9DB6ACC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adiopaedia.org/articles/asplenia-syndrome-1" TargetMode="External"/><Relationship Id="rId4" Type="http://schemas.openxmlformats.org/officeDocument/2006/relationships/hyperlink" Target="http://radiopaedia.org/articles/polysplenia-syndrome-1" TargetMode="External"/><Relationship Id="rId5" Type="http://schemas.openxmlformats.org/officeDocument/2006/relationships/hyperlink" Target="http://radiopaedia.org/articles/hepatic-veins" TargetMode="External"/><Relationship Id="rId6" Type="http://schemas.openxmlformats.org/officeDocument/2006/relationships/hyperlink" Target="http://radiopaedia.org/articles/right-atrium" TargetMode="External"/><Relationship Id="rId7" Type="http://schemas.openxmlformats.org/officeDocument/2006/relationships/hyperlink" Target="http://radiopaedia.org/articles/azygos-vein" TargetMode="External"/><Relationship Id="rId8" Type="http://schemas.openxmlformats.org/officeDocument/2006/relationships/hyperlink" Target="http://radiopaedia.org/articles/superior-vena-cava" TargetMode="External"/><Relationship Id="rId9" Type="http://schemas.openxmlformats.org/officeDocument/2006/relationships/hyperlink" Target="http://radiopaedia.org/articles/duplication-of-inferior-vena-cava" TargetMode="External"/><Relationship Id="rId10" Type="http://schemas.openxmlformats.org/officeDocument/2006/relationships/hyperlink" Target="http://radiopaedia.org/articles/hemiazygos-vein"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adiopaedia.org/articles/missing?article%5Btitle%5D=histoplasmosis" TargetMode="External"/><Relationship Id="rId4" Type="http://schemas.openxmlformats.org/officeDocument/2006/relationships/hyperlink" Target="http://radiopaedia.org/articles/riedel-thyroiditis" TargetMode="External"/><Relationship Id="rId5" Type="http://schemas.openxmlformats.org/officeDocument/2006/relationships/hyperlink" Target="http://radiopaedia.org/articles/chronic-periaortitis-2" TargetMode="External"/><Relationship Id="rId6" Type="http://schemas.openxmlformats.org/officeDocument/2006/relationships/hyperlink" Target="http://radiopaedia.org/articles/behcet-disease-2" TargetMode="External"/><Relationship Id="rId7" Type="http://schemas.openxmlformats.org/officeDocument/2006/relationships/hyperlink" Target="http://radiopaedia.org/articles/systemic-lupus-erythematosus-sle"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1" Type="http://schemas.openxmlformats.org/officeDocument/2006/relationships/hyperlink" Target="http://radiopaedia.org/articles/missing?article%5Btitle%5D=accessory-hemiazygous-vein" TargetMode="External"/><Relationship Id="rId12" Type="http://schemas.openxmlformats.org/officeDocument/2006/relationships/hyperlink" Target="http://radiopaedia.org/articles/missing?article%5Btitle%5D=azygous-arch" TargetMode="External"/><Relationship Id="rId13" Type="http://schemas.openxmlformats.org/officeDocument/2006/relationships/hyperlink" Target="http://radiopaedia.org/articles/differential-of-left-paramediastinal-catheter-position" TargetMode="External"/><Relationship Id="rId14" Type="http://schemas.openxmlformats.org/officeDocument/2006/relationships/hyperlink" Target="http://radiopaedia.org/articles/missing?article%5Btitle%5D=jugular-vein" TargetMode="External"/><Relationship Id="rId15" Type="http://schemas.openxmlformats.org/officeDocument/2006/relationships/hyperlink" Target="http://radiopaedia.org/articles/subclavian-vein"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radiopaedia.org/articles/congenital-heart-disease" TargetMode="External"/><Relationship Id="rId4" Type="http://schemas.openxmlformats.org/officeDocument/2006/relationships/hyperlink" Target="http://radiopaedia.org/articles/svc" TargetMode="External"/><Relationship Id="rId5" Type="http://schemas.openxmlformats.org/officeDocument/2006/relationships/hyperlink" Target="http://radiopaedia.org/articles/missing?article%5Btitle%5D=anterior-cardinal-vein" TargetMode="External"/><Relationship Id="rId6" Type="http://schemas.openxmlformats.org/officeDocument/2006/relationships/hyperlink" Target="http://radiopaedia.org/articles/aortic-arch" TargetMode="External"/><Relationship Id="rId7" Type="http://schemas.openxmlformats.org/officeDocument/2006/relationships/hyperlink" Target="http://radiopaedia.org/articles/coronary-sinus" TargetMode="External"/><Relationship Id="rId8" Type="http://schemas.openxmlformats.org/officeDocument/2006/relationships/hyperlink" Target="http://radiopaedia.org/articles/right-atrium" TargetMode="External"/><Relationship Id="rId9" Type="http://schemas.openxmlformats.org/officeDocument/2006/relationships/hyperlink" Target="http://radiopaedia.org/articles/missing?article%5Btitle%5D=left-atrium" TargetMode="External"/><Relationship Id="rId10" Type="http://schemas.openxmlformats.org/officeDocument/2006/relationships/hyperlink" Target="http://radiopaedia.org/articles/missing?article%5Btitle%5D=superior-intercostal-vei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radiopaedia.org/articles/missing?article%5Btitle%5D=ligamentum-arteriosu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1" Type="http://schemas.openxmlformats.org/officeDocument/2006/relationships/hyperlink" Target="https://en.wikipedia.org/wiki/Cough" TargetMode="External"/><Relationship Id="rId12" Type="http://schemas.openxmlformats.org/officeDocument/2006/relationships/hyperlink" Target="https://en.wikipedia.org/wiki/Esophageal_manometry" TargetMode="External"/><Relationship Id="rId13" Type="http://schemas.openxmlformats.org/officeDocument/2006/relationships/hyperlink" Target="https://en.wikipedia.org/wiki/Barium_swallow" TargetMode="External"/><Relationship Id="rId14" Type="http://schemas.openxmlformats.org/officeDocument/2006/relationships/hyperlink" Target="https://en.wikipedia.org/wiki/Botulinum_toxin" TargetMode="External"/><Relationship Id="rId15" Type="http://schemas.openxmlformats.org/officeDocument/2006/relationships/hyperlink" Target="https://en.wikipedia.org/wiki/Esophageal_dilatation" TargetMode="External"/><Relationship Id="rId16" Type="http://schemas.openxmlformats.org/officeDocument/2006/relationships/hyperlink" Target="https://en.wikipedia.org/wiki/Heller_myotomy" TargetMode="External"/><Relationship Id="rId17" Type="http://schemas.openxmlformats.org/officeDocument/2006/relationships/hyperlink" Target="https://en.wikipedia.org/wiki/Esophageal_cancer" TargetMode="External"/><Relationship Id="rId18" Type="http://schemas.openxmlformats.org/officeDocument/2006/relationships/hyperlink" Target="https://en.wikipedia.org/wiki/Chagas_disease"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en.wikipedia.org/wiki/Esophageal_motility_disorder" TargetMode="External"/><Relationship Id="rId4" Type="http://schemas.openxmlformats.org/officeDocument/2006/relationships/hyperlink" Target="https://en.wikipedia.org/wiki/Smooth_muscle_cell" TargetMode="External"/><Relationship Id="rId5" Type="http://schemas.openxmlformats.org/officeDocument/2006/relationships/hyperlink" Target="https://en.wikipedia.org/wiki/Esophagus" TargetMode="External"/><Relationship Id="rId6" Type="http://schemas.openxmlformats.org/officeDocument/2006/relationships/hyperlink" Target="https://en.wikipedia.org/wiki/Lower_esophageal_sphincter" TargetMode="External"/><Relationship Id="rId7" Type="http://schemas.openxmlformats.org/officeDocument/2006/relationships/hyperlink" Target="https://en.wikipedia.org/wiki/Peristalsis" TargetMode="External"/><Relationship Id="rId8" Type="http://schemas.openxmlformats.org/officeDocument/2006/relationships/hyperlink" Target="https://en.wikipedia.org/wiki/Dysphagia" TargetMode="External"/><Relationship Id="rId9" Type="http://schemas.openxmlformats.org/officeDocument/2006/relationships/hyperlink" Target="https://en.wikipedia.org/wiki/Regurgitation_(digestion)" TargetMode="External"/><Relationship Id="rId10" Type="http://schemas.openxmlformats.org/officeDocument/2006/relationships/hyperlink" Target="https://en.wikipedia.org/wiki/Chest_pain" TargetMode="Externa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s://en.wikipedia.org/wiki/Barrett's_esophagus" TargetMode="External"/><Relationship Id="rId12" Type="http://schemas.openxmlformats.org/officeDocument/2006/relationships/hyperlink" Target="https://en.wikipedia.org/wiki/Obesity" TargetMode="External"/><Relationship Id="rId13" Type="http://schemas.openxmlformats.org/officeDocument/2006/relationships/hyperlink" Target="https://en.wikipedia.org/wiki/Acid_reflux"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en.wikipedia.org/wiki/Histopathology" TargetMode="External"/><Relationship Id="rId4" Type="http://schemas.openxmlformats.org/officeDocument/2006/relationships/hyperlink" Target="https://en.wikipedia.org/wiki/Squamous-cell_carcinoma" TargetMode="External"/><Relationship Id="rId5" Type="http://schemas.openxmlformats.org/officeDocument/2006/relationships/hyperlink" Target="https://en.wikipedia.org/wiki/Developing_world" TargetMode="External"/><Relationship Id="rId6" Type="http://schemas.openxmlformats.org/officeDocument/2006/relationships/hyperlink" Target="https://en.wikipedia.org/wiki/Adenocarcinoma" TargetMode="External"/><Relationship Id="rId7" Type="http://schemas.openxmlformats.org/officeDocument/2006/relationships/hyperlink" Target="https://en.wikipedia.org/wiki/Developed_world" TargetMode="External"/><Relationship Id="rId8" Type="http://schemas.openxmlformats.org/officeDocument/2006/relationships/hyperlink" Target="https://en.wikipedia.org/wiki/Squamous_epithelium" TargetMode="External"/><Relationship Id="rId9" Type="http://schemas.openxmlformats.org/officeDocument/2006/relationships/hyperlink" Target="https://en.wikipedia.org/wiki/Glandular" TargetMode="External"/><Relationship Id="rId10" Type="http://schemas.openxmlformats.org/officeDocument/2006/relationships/hyperlink" Target="https://en.wikipedia.org/wiki/Intestinal_metaplasi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adiopaedia.org/articles/oesophagus" TargetMode="External"/><Relationship Id="rId4" Type="http://schemas.openxmlformats.org/officeDocument/2006/relationships/hyperlink" Target="http://radiopaedia.org/articles/benign-oesophageal-lesions"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FFFF00"/>
                </a:solidFill>
              </a:rPr>
              <a:t>The anterior mediastinum is anterior to the anterior aspect of the pericardium.  The posterior mediastinum is defined variably as posterior to the posterior aspect of the pericardium and trachea, or posterior to ~ 1 cm posterior to the anterior aspects of the vertebral column.  The middle mediastinum is in between.  If one invokes the existence of a “superior mediastinum,” then that is superior to a line drawn from the </a:t>
            </a:r>
            <a:r>
              <a:rPr lang="en-US" sz="2400" dirty="0" err="1" smtClean="0">
                <a:solidFill>
                  <a:srgbClr val="FFFF00"/>
                </a:solidFill>
              </a:rPr>
              <a:t>sternal</a:t>
            </a:r>
            <a:r>
              <a:rPr lang="en-US" sz="2400" dirty="0" smtClean="0">
                <a:solidFill>
                  <a:srgbClr val="FFFF00"/>
                </a:solidFill>
              </a:rPr>
              <a:t> angle (“angle of Louis”) to the superior aspect of the T-4 vertebral body. </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Esophageal </a:t>
            </a:r>
            <a:r>
              <a:rPr lang="en-US" dirty="0" err="1" smtClean="0"/>
              <a:t>Schwannomas</a:t>
            </a:r>
            <a:r>
              <a:rPr lang="en-US" dirty="0" smtClean="0"/>
              <a:t> are rare.  Under</a:t>
            </a:r>
            <a:r>
              <a:rPr lang="en-US" baseline="0" dirty="0" smtClean="0"/>
              <a:t> 100 cases have ever been reported.  Most occur in middle age, with women more common than men, and Asians more common than other ethnicities.  The youngest case ever reported was a 22 year old Asian-American male.</a:t>
            </a:r>
          </a:p>
          <a:p>
            <a:endParaRPr lang="en-US" baseline="0" dirty="0" smtClean="0"/>
          </a:p>
          <a:p>
            <a:r>
              <a:rPr lang="en-US" baseline="0" dirty="0" err="1" smtClean="0"/>
              <a:t>Schwannomas</a:t>
            </a:r>
            <a:r>
              <a:rPr lang="en-US" baseline="0" dirty="0" smtClean="0"/>
              <a:t> are benign tumors of peripheral nerve sheaths.</a:t>
            </a:r>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err="1" smtClean="0"/>
              <a:t>Chagas</a:t>
            </a:r>
            <a:r>
              <a:rPr lang="en-US" dirty="0" smtClean="0"/>
              <a:t> disease is caused by the parasite </a:t>
            </a:r>
            <a:r>
              <a:rPr lang="en-US" i="1" dirty="0" err="1" smtClean="0"/>
              <a:t>Trypanosoma</a:t>
            </a:r>
            <a:r>
              <a:rPr lang="en-US" i="1" dirty="0" smtClean="0"/>
              <a:t> </a:t>
            </a:r>
            <a:r>
              <a:rPr lang="en-US" i="1" dirty="0" err="1" smtClean="0"/>
              <a:t>cruzi</a:t>
            </a:r>
            <a:r>
              <a:rPr lang="en-US" dirty="0" smtClean="0"/>
              <a:t>, which is transmitted to animals and people by insect vectors that are found only in the Americas (mainly, in rural areas of Latin America where poverty is widespread). </a:t>
            </a:r>
            <a:r>
              <a:rPr lang="en-US" dirty="0" err="1" smtClean="0"/>
              <a:t>Chagas</a:t>
            </a:r>
            <a:r>
              <a:rPr lang="en-US" dirty="0" smtClean="0"/>
              <a:t> disease is also referred to as American </a:t>
            </a:r>
            <a:r>
              <a:rPr lang="en-US" dirty="0" err="1" smtClean="0"/>
              <a:t>trypanosomiasis</a:t>
            </a:r>
            <a:r>
              <a:rPr lang="en-US" dirty="0" smtClean="0"/>
              <a:t>.</a:t>
            </a:r>
          </a:p>
          <a:p>
            <a:endParaRPr lang="en-US" dirty="0" smtClean="0"/>
          </a:p>
          <a:p>
            <a:r>
              <a:rPr lang="en-US" dirty="0" smtClean="0"/>
              <a:t>It is estimated that as many as 8 million people in Mexico, Central America, and South America have </a:t>
            </a:r>
            <a:r>
              <a:rPr lang="en-US" dirty="0" err="1" smtClean="0"/>
              <a:t>Chagas</a:t>
            </a:r>
            <a:r>
              <a:rPr lang="en-US" dirty="0" smtClean="0"/>
              <a:t> disease, most of whom do not know they are infected. If untreated, infection is lifelong and can be life threatening.</a:t>
            </a:r>
          </a:p>
          <a:p>
            <a:endParaRPr lang="en-US" dirty="0" smtClean="0"/>
          </a:p>
          <a:p>
            <a:r>
              <a:rPr lang="en-US" dirty="0" smtClean="0"/>
              <a:t>The impact of </a:t>
            </a:r>
            <a:r>
              <a:rPr lang="en-US" dirty="0" err="1" smtClean="0"/>
              <a:t>Chagas</a:t>
            </a:r>
            <a:r>
              <a:rPr lang="en-US" dirty="0" smtClean="0"/>
              <a:t> disease is not limited to the rural areas in Latin America in which </a:t>
            </a:r>
            <a:r>
              <a:rPr lang="en-US" dirty="0" err="1" smtClean="0"/>
              <a:t>vectorborne</a:t>
            </a:r>
            <a:r>
              <a:rPr lang="en-US" dirty="0" smtClean="0"/>
              <a:t> transmission occurs. Large-scale population movements from rural to urban areas of Latin America and to other regions of the world have increased the geographic distribution and changed the epidemiology of </a:t>
            </a:r>
            <a:r>
              <a:rPr lang="en-US" dirty="0" err="1" smtClean="0"/>
              <a:t>Chagas</a:t>
            </a:r>
            <a:r>
              <a:rPr lang="en-US" dirty="0" smtClean="0"/>
              <a:t> disease. It</a:t>
            </a:r>
            <a:r>
              <a:rPr lang="en-US" baseline="0" dirty="0" smtClean="0"/>
              <a:t> is now found i</a:t>
            </a:r>
            <a:r>
              <a:rPr lang="en-US" dirty="0" smtClean="0"/>
              <a:t>n the United States and in other regions where </a:t>
            </a:r>
            <a:r>
              <a:rPr lang="en-US" dirty="0" err="1" smtClean="0"/>
              <a:t>Chagas</a:t>
            </a:r>
            <a:r>
              <a:rPr lang="en-US" dirty="0" smtClean="0"/>
              <a:t> disease,</a:t>
            </a:r>
            <a:r>
              <a:rPr lang="en-US" baseline="0" dirty="0" smtClean="0"/>
              <a:t> </a:t>
            </a:r>
            <a:r>
              <a:rPr lang="en-US" dirty="0" smtClean="0"/>
              <a:t>but is not endemic there.</a:t>
            </a:r>
          </a:p>
          <a:p>
            <a:endParaRPr lang="en-US" b="1" dirty="0" smtClean="0"/>
          </a:p>
          <a:p>
            <a:r>
              <a:rPr lang="en-US" dirty="0" smtClean="0"/>
              <a:t>In </a:t>
            </a:r>
            <a:r>
              <a:rPr lang="en-US" dirty="0" err="1" smtClean="0"/>
              <a:t>Chagas</a:t>
            </a:r>
            <a:r>
              <a:rPr lang="en-US" dirty="0" smtClean="0"/>
              <a:t> disease-endemic areas, the main mode</a:t>
            </a:r>
            <a:r>
              <a:rPr lang="en-US" baseline="0" dirty="0" smtClean="0"/>
              <a:t> of transmission</a:t>
            </a:r>
            <a:r>
              <a:rPr lang="en-US" dirty="0" smtClean="0"/>
              <a:t> is vector-borne. The insect vectors are called </a:t>
            </a:r>
            <a:r>
              <a:rPr lang="en-US" dirty="0" err="1" smtClean="0"/>
              <a:t>triatomine</a:t>
            </a:r>
            <a:r>
              <a:rPr lang="en-US" dirty="0" smtClean="0"/>
              <a:t> bugs, which are</a:t>
            </a:r>
            <a:r>
              <a:rPr lang="en-US" baseline="0" dirty="0" smtClean="0"/>
              <a:t> blood-sucking like </a:t>
            </a:r>
            <a:r>
              <a:rPr lang="en-US" baseline="0" dirty="0" err="1" smtClean="0"/>
              <a:t>mosquitos</a:t>
            </a:r>
            <a:r>
              <a:rPr lang="en-US" dirty="0" smtClean="0"/>
              <a:t>. </a:t>
            </a:r>
            <a:r>
              <a:rPr lang="en-US" baseline="0" dirty="0" smtClean="0"/>
              <a:t> </a:t>
            </a:r>
            <a:r>
              <a:rPr lang="en-US" dirty="0" smtClean="0"/>
              <a:t>Once infected, the bugs pass </a:t>
            </a:r>
            <a:r>
              <a:rPr lang="en-US" i="1" dirty="0" smtClean="0"/>
              <a:t>T. </a:t>
            </a:r>
            <a:r>
              <a:rPr lang="en-US" i="1" dirty="0" err="1" smtClean="0"/>
              <a:t>cruzi</a:t>
            </a:r>
            <a:r>
              <a:rPr lang="en-US" dirty="0" smtClean="0"/>
              <a:t> parasites in their feces. The bugs are found in houses made from materials such as mud, adobe, straw, and palm thatch. During the day, the bugs hide in crevices in the walls and roofs. During the night, when the inhabitants are sleeping, the bugs emerge. Because they tend to feed on people's faces, </a:t>
            </a:r>
            <a:r>
              <a:rPr lang="en-US" dirty="0" err="1" smtClean="0"/>
              <a:t>triatomine</a:t>
            </a:r>
            <a:r>
              <a:rPr lang="en-US" dirty="0" smtClean="0"/>
              <a:t> bugs are also known as "kissing bugs. " After they bite and ingest blood, they defecate on the person. The person can become infected if </a:t>
            </a:r>
            <a:r>
              <a:rPr lang="en-US" i="1" dirty="0" smtClean="0"/>
              <a:t>T. </a:t>
            </a:r>
            <a:r>
              <a:rPr lang="en-US" i="1" dirty="0" err="1" smtClean="0"/>
              <a:t>cruzi</a:t>
            </a:r>
            <a:r>
              <a:rPr lang="en-US" dirty="0" smtClean="0"/>
              <a:t> parasites in the bug feces enter the body through mucous membranes or breaks in the skin. The unsuspecting, sleeping person may accidentally scratch or rub the feces into the bite wound, eyes, or mouth.</a:t>
            </a:r>
          </a:p>
          <a:p>
            <a:endParaRPr lang="en-US" dirty="0" smtClean="0"/>
          </a:p>
          <a:p>
            <a:r>
              <a:rPr lang="en-US" dirty="0" smtClean="0"/>
              <a:t>People also can become infected through:</a:t>
            </a:r>
          </a:p>
          <a:p>
            <a:r>
              <a:rPr lang="en-US" dirty="0" smtClean="0"/>
              <a:t>	congenital transmission (from a pregnant woman to her baby);</a:t>
            </a:r>
          </a:p>
          <a:p>
            <a:r>
              <a:rPr lang="en-US" dirty="0" smtClean="0"/>
              <a:t>	blood transfusion;</a:t>
            </a:r>
          </a:p>
          <a:p>
            <a:r>
              <a:rPr lang="en-US" dirty="0" smtClean="0"/>
              <a:t>	organ transplantation;</a:t>
            </a:r>
          </a:p>
          <a:p>
            <a:r>
              <a:rPr lang="en-US" dirty="0" smtClean="0"/>
              <a:t>	consumption of uncooked food contaminated with feces from infected bugs; and</a:t>
            </a:r>
          </a:p>
          <a:p>
            <a:r>
              <a:rPr lang="en-US" dirty="0" smtClean="0"/>
              <a:t>	accidental laboratory exposure.</a:t>
            </a:r>
          </a:p>
          <a:p>
            <a:endParaRPr lang="en-US" dirty="0" smtClean="0"/>
          </a:p>
          <a:p>
            <a:r>
              <a:rPr lang="en-US" dirty="0" smtClean="0"/>
              <a:t>Much of the clinical information about </a:t>
            </a:r>
            <a:r>
              <a:rPr lang="en-US" dirty="0" err="1" smtClean="0"/>
              <a:t>Chagas</a:t>
            </a:r>
            <a:r>
              <a:rPr lang="en-US" dirty="0" smtClean="0"/>
              <a:t> disease comes from experience with people who became infected as children through </a:t>
            </a:r>
            <a:r>
              <a:rPr lang="en-US" dirty="0" err="1" smtClean="0"/>
              <a:t>vectorborne</a:t>
            </a:r>
            <a:r>
              <a:rPr lang="en-US" dirty="0" smtClean="0"/>
              <a:t> transmission. The severity and course of infection might be different in people infected at other times of life, in other ways, or with different strains of the </a:t>
            </a:r>
            <a:r>
              <a:rPr lang="en-US" i="1" dirty="0" smtClean="0"/>
              <a:t>T. </a:t>
            </a:r>
            <a:r>
              <a:rPr lang="en-US" i="1" dirty="0" err="1" smtClean="0"/>
              <a:t>cruzi</a:t>
            </a:r>
            <a:r>
              <a:rPr lang="en-US" dirty="0" smtClean="0"/>
              <a:t> parasite.</a:t>
            </a:r>
          </a:p>
          <a:p>
            <a:endParaRPr lang="en-US" dirty="0" smtClean="0"/>
          </a:p>
          <a:p>
            <a:r>
              <a:rPr lang="en-US" dirty="0" smtClean="0"/>
              <a:t>There are two phases of </a:t>
            </a:r>
            <a:r>
              <a:rPr lang="en-US" dirty="0" err="1" smtClean="0"/>
              <a:t>Chagas</a:t>
            </a:r>
            <a:r>
              <a:rPr lang="en-US" dirty="0" smtClean="0"/>
              <a:t> disease: the acute phase and the chronic phase. Both phases can be symptom free or life threatening.</a:t>
            </a:r>
          </a:p>
          <a:p>
            <a:r>
              <a:rPr lang="en-US" dirty="0" smtClean="0"/>
              <a:t>The </a:t>
            </a:r>
            <a:r>
              <a:rPr lang="en-US" b="1" dirty="0" smtClean="0"/>
              <a:t>acute phase</a:t>
            </a:r>
            <a:r>
              <a:rPr lang="en-US" dirty="0" smtClean="0"/>
              <a:t> lasts for the first few weeks or months of infection. It usually occurs unnoticed because it is symptom-free or exhibits only mild symptoms and signs that are not unique to </a:t>
            </a:r>
            <a:r>
              <a:rPr lang="en-US" dirty="0" err="1" smtClean="0"/>
              <a:t>Chagas</a:t>
            </a:r>
            <a:r>
              <a:rPr lang="en-US" dirty="0" smtClean="0"/>
              <a:t> disease. The symptoms noted by the patient can include fever, fatigue, body aches, headache, rash, loss of appetite, diarrhea, and vomiting.</a:t>
            </a:r>
          </a:p>
          <a:p>
            <a:endParaRPr lang="en-US" dirty="0" smtClean="0"/>
          </a:p>
          <a:p>
            <a:r>
              <a:rPr lang="en-US" dirty="0" smtClean="0"/>
              <a:t>During the </a:t>
            </a:r>
            <a:r>
              <a:rPr lang="en-US" b="1" dirty="0" smtClean="0"/>
              <a:t>chronic phase</a:t>
            </a:r>
            <a:r>
              <a:rPr lang="en-US" dirty="0" smtClean="0"/>
              <a:t>, the infection may remain silent for decades or even for life. However, some people develop:</a:t>
            </a:r>
          </a:p>
          <a:p>
            <a:r>
              <a:rPr lang="en-US" b="1" dirty="0" smtClean="0"/>
              <a:t>	cardiac complications</a:t>
            </a:r>
            <a:r>
              <a:rPr lang="en-US" dirty="0" smtClean="0"/>
              <a:t>, which can include an enlarged heart (</a:t>
            </a:r>
            <a:r>
              <a:rPr lang="en-US" dirty="0" err="1" smtClean="0"/>
              <a:t>cardiomyopathy</a:t>
            </a:r>
            <a:r>
              <a:rPr lang="en-US" dirty="0" smtClean="0"/>
              <a:t>), heart failure, altered heart rate or rhythm, and cardiac arrest (sudden death); and/or</a:t>
            </a:r>
          </a:p>
          <a:p>
            <a:r>
              <a:rPr lang="en-US" b="1" dirty="0" smtClean="0"/>
              <a:t>	intestinal complications</a:t>
            </a:r>
            <a:r>
              <a:rPr lang="en-US" dirty="0" smtClean="0"/>
              <a:t>, which can include an enlarged esophagus (</a:t>
            </a:r>
            <a:r>
              <a:rPr lang="en-US" dirty="0" err="1" smtClean="0"/>
              <a:t>megaesophagus</a:t>
            </a:r>
            <a:r>
              <a:rPr lang="en-US" dirty="0" smtClean="0"/>
              <a:t>) or colon (</a:t>
            </a:r>
            <a:r>
              <a:rPr lang="en-US" dirty="0" err="1" smtClean="0"/>
              <a:t>megacolon</a:t>
            </a:r>
            <a:r>
              <a:rPr lang="en-US" dirty="0" smtClean="0"/>
              <a:t>) and can lead to difficulties with eating or with passing stool.</a:t>
            </a:r>
          </a:p>
          <a:p>
            <a:endParaRPr lang="en-US" dirty="0" smtClean="0"/>
          </a:p>
          <a:p>
            <a:r>
              <a:rPr lang="en-US" dirty="0" smtClean="0"/>
              <a:t>The average life-time risk of developing one or more of these complications is about 30%.</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Double aortic arch is a congenital anomaly of the aortic arch system in which the trachea and esophagus are completely encircled by connected segments of the aortic arch and its branches. Although the double aortic arch has various forms, the common defining feature is that both the left and right aortic arches are present. </a:t>
            </a:r>
          </a:p>
          <a:p>
            <a:endParaRPr lang="en-US" b="1" dirty="0" smtClean="0"/>
          </a:p>
          <a:p>
            <a:r>
              <a:rPr lang="en-US" dirty="0" smtClean="0"/>
              <a:t>The easiest way to understand the anatomy and development of double aortic arch and other forms of vascular ring is to begin by considering the bilateral system of pharyngeal arch vessels in the early embryo.</a:t>
            </a:r>
          </a:p>
          <a:p>
            <a:endParaRPr lang="en-US" dirty="0" smtClean="0"/>
          </a:p>
          <a:p>
            <a:r>
              <a:rPr lang="en-US" dirty="0" smtClean="0"/>
              <a:t>Early in the course of embryonic morphogenesis, 6 pairs of pharyngeal arch arteries develop in conjunction with the </a:t>
            </a:r>
            <a:r>
              <a:rPr lang="en-US" dirty="0" err="1" smtClean="0"/>
              <a:t>branchial</a:t>
            </a:r>
            <a:r>
              <a:rPr lang="en-US" dirty="0" smtClean="0"/>
              <a:t> pouches. The first through sixth arches appear in a fairly sequential fashion, with left-to-right symmetry, and constitute the primitive vascular supply to the </a:t>
            </a:r>
            <a:r>
              <a:rPr lang="en-US" dirty="0" err="1" smtClean="0"/>
              <a:t>brachiocephalic</a:t>
            </a:r>
            <a:r>
              <a:rPr lang="en-US" dirty="0" smtClean="0"/>
              <a:t> structures.</a:t>
            </a:r>
            <a:r>
              <a:rPr lang="en-US" baseline="0" dirty="0" smtClean="0"/>
              <a:t>  </a:t>
            </a:r>
            <a:r>
              <a:rPr lang="en-US" dirty="0" smtClean="0"/>
              <a:t>As normal cardiovascular morphogenesis proceeds, a patterned regression and persistence of the various arches and right-sided dorsal aorta occur, ultimately resulting in the mature configuration of the thoracic aorta and its branches. The third, fourth, and sixth arches, along with the seventh </a:t>
            </a:r>
            <a:r>
              <a:rPr lang="en-US" dirty="0" err="1" smtClean="0"/>
              <a:t>intersegmental</a:t>
            </a:r>
            <a:r>
              <a:rPr lang="en-US" dirty="0" smtClean="0"/>
              <a:t> arteries and the left dorsal aorta, are the primary contributors to the normal aortic arch and its major thoracic branches.</a:t>
            </a:r>
          </a:p>
          <a:p>
            <a:endParaRPr lang="en-US" dirty="0" smtClean="0"/>
          </a:p>
          <a:p>
            <a:r>
              <a:rPr lang="en-US" dirty="0" smtClean="0"/>
              <a:t>The segments of the bilateral aortic arch system that normally regress include the distal portion of the sixth arch and the right-sided dorsal aorta. Normally, the left fourth arch becomes the aortic arch.</a:t>
            </a:r>
            <a:r>
              <a:rPr lang="en-US" baseline="0" dirty="0" smtClean="0"/>
              <a:t>  </a:t>
            </a:r>
            <a:r>
              <a:rPr lang="en-US" dirty="0" smtClean="0"/>
              <a:t>Vascular rings are formed when this process of regression and persistence does not occur normally, and the resulting vascular anatomy completely encircles the trachea and esophagus.</a:t>
            </a:r>
            <a:r>
              <a:rPr lang="en-US" baseline="0" dirty="0" smtClean="0"/>
              <a:t>  </a:t>
            </a:r>
            <a:r>
              <a:rPr lang="en-US" dirty="0" smtClean="0"/>
              <a:t>A double aortic arch is formed when both fourth arches and both dorsal aortas remain present. </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Aneurysms of </a:t>
            </a:r>
            <a:r>
              <a:rPr lang="en-US" dirty="0" err="1" smtClean="0"/>
              <a:t>supraaortic</a:t>
            </a:r>
            <a:r>
              <a:rPr lang="en-US" dirty="0" smtClean="0"/>
              <a:t> trunks and of internal carotid arteries are very rare; their incidence ranges between 0.4 and 4% of all types of aneurysms. The most common site is carotid artery bifurcation followed by internal and common carotid artery. Isolated aneurysms of subclavian and </a:t>
            </a:r>
            <a:r>
              <a:rPr lang="en-US" dirty="0" err="1" smtClean="0"/>
              <a:t>innominate</a:t>
            </a:r>
            <a:r>
              <a:rPr lang="en-US" dirty="0" smtClean="0"/>
              <a:t> artery are the most rare: only 3 cases have been described out of 1147 aneurysms </a:t>
            </a:r>
            <a:r>
              <a:rPr lang="en-US" baseline="0" dirty="0" smtClean="0"/>
              <a:t>or </a:t>
            </a:r>
            <a:r>
              <a:rPr lang="en-US" dirty="0" smtClean="0"/>
              <a:t>0.003% in a case series. </a:t>
            </a:r>
            <a:r>
              <a:rPr lang="en-US" dirty="0" err="1" smtClean="0"/>
              <a:t>Innominate</a:t>
            </a:r>
            <a:r>
              <a:rPr lang="en-US" dirty="0" smtClean="0"/>
              <a:t> artery aneurysms have been divided into 3 categories: type A, with no involvement of the origin of the IA (rare); type B, with involvement of the origin of the IA but not of the aorta (the most common); type C, with involvement of both the IA and the aorta.</a:t>
            </a:r>
          </a:p>
          <a:p>
            <a:endParaRPr lang="en-US" dirty="0" smtClean="0"/>
          </a:p>
          <a:p>
            <a:r>
              <a:rPr lang="en-US" dirty="0" smtClean="0"/>
              <a:t>The</a:t>
            </a:r>
            <a:r>
              <a:rPr lang="en-US" baseline="0" dirty="0" smtClean="0"/>
              <a:t> e</a:t>
            </a:r>
            <a:r>
              <a:rPr lang="en-US" dirty="0" smtClean="0"/>
              <a:t>tiology is </a:t>
            </a:r>
            <a:r>
              <a:rPr lang="en-US" dirty="0" err="1" smtClean="0"/>
              <a:t>multifactorial</a:t>
            </a:r>
            <a:r>
              <a:rPr lang="en-US" dirty="0" smtClean="0"/>
              <a:t> and has changed over the past decades: in the 1950s most </a:t>
            </a:r>
            <a:r>
              <a:rPr lang="en-US" dirty="0" err="1" smtClean="0"/>
              <a:t>innominate</a:t>
            </a:r>
            <a:r>
              <a:rPr lang="en-US" baseline="0" dirty="0" smtClean="0"/>
              <a:t> artery</a:t>
            </a:r>
            <a:r>
              <a:rPr lang="en-US" dirty="0" smtClean="0"/>
              <a:t> aneurysms were syphilitic</a:t>
            </a:r>
            <a:r>
              <a:rPr lang="en-US" baseline="0" dirty="0" smtClean="0"/>
              <a:t> --</a:t>
            </a:r>
            <a:r>
              <a:rPr lang="en-US" dirty="0" smtClean="0"/>
              <a:t> massive lesions, difficult to treat and with a poor prognosis. With modern imaging technologies, the diagnosis of small asymptomatic aneurysms has become increasingly common, especially during the workup for thoracic and abdominal aneurysm. Nowadays atherosclerosis accounts for more than 60% of cases. Infectious etiologies,</a:t>
            </a:r>
            <a:r>
              <a:rPr lang="en-US" baseline="0" dirty="0" smtClean="0"/>
              <a:t> such as</a:t>
            </a:r>
            <a:r>
              <a:rPr lang="en-US" dirty="0" smtClean="0"/>
              <a:t> syphilis, </a:t>
            </a:r>
            <a:r>
              <a:rPr lang="en-US" dirty="0" err="1" smtClean="0"/>
              <a:t>mycotic</a:t>
            </a:r>
            <a:r>
              <a:rPr lang="en-US" dirty="0" smtClean="0"/>
              <a:t> aneurysm, tuberculosis,</a:t>
            </a:r>
            <a:r>
              <a:rPr lang="en-US" baseline="0" dirty="0" smtClean="0"/>
              <a:t> are</a:t>
            </a:r>
            <a:r>
              <a:rPr lang="en-US" dirty="0" smtClean="0"/>
              <a:t> decreasing, while autoimmune diseases (e.g., </a:t>
            </a:r>
            <a:r>
              <a:rPr lang="en-US" dirty="0" err="1" smtClean="0"/>
              <a:t>Beçhet</a:t>
            </a:r>
            <a:r>
              <a:rPr lang="en-US" dirty="0" smtClean="0"/>
              <a:t> Syndrome, </a:t>
            </a:r>
            <a:r>
              <a:rPr lang="en-US" dirty="0" err="1" smtClean="0"/>
              <a:t>Takayasu</a:t>
            </a:r>
            <a:r>
              <a:rPr lang="en-US" dirty="0" smtClean="0"/>
              <a:t> </a:t>
            </a:r>
            <a:r>
              <a:rPr lang="en-US" dirty="0" err="1" smtClean="0"/>
              <a:t>arteritis</a:t>
            </a:r>
            <a:r>
              <a:rPr lang="en-US" dirty="0" smtClean="0"/>
              <a:t>), connective tissue disorders,</a:t>
            </a:r>
            <a:r>
              <a:rPr lang="en-US" baseline="0" dirty="0" smtClean="0"/>
              <a:t> such as</a:t>
            </a:r>
            <a:r>
              <a:rPr lang="en-US" dirty="0" smtClean="0"/>
              <a:t> </a:t>
            </a:r>
            <a:r>
              <a:rPr lang="en-US" dirty="0" err="1" smtClean="0"/>
              <a:t>Marfan’s</a:t>
            </a:r>
            <a:r>
              <a:rPr lang="en-US" dirty="0" smtClean="0"/>
              <a:t> syndrome and Ehlers-</a:t>
            </a:r>
            <a:r>
              <a:rPr lang="en-US" dirty="0" err="1" smtClean="0"/>
              <a:t>Danlos</a:t>
            </a:r>
            <a:r>
              <a:rPr lang="en-US" dirty="0" smtClean="0"/>
              <a:t> syndromes, and post-traumatic forms, are increasing in</a:t>
            </a:r>
            <a:r>
              <a:rPr lang="en-US" baseline="0" dirty="0" smtClean="0"/>
              <a:t> relative frequencies</a:t>
            </a:r>
            <a:r>
              <a:rPr lang="en-US" dirty="0" smtClean="0"/>
              <a:t>.</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Azygos continuation of the IVC has a prevalence of  ~1.5% (range 0.2-3%).</a:t>
            </a:r>
            <a:r>
              <a:rPr lang="en-US" dirty="0" smtClean="0"/>
              <a:t>  It is seen in</a:t>
            </a:r>
            <a:r>
              <a:rPr lang="en-US" baseline="0" dirty="0" smtClean="0"/>
              <a:t> the above two radiographs, but these could represent dilated azygos veins of other etiology.  </a:t>
            </a:r>
            <a:r>
              <a:rPr lang="en-US" dirty="0" smtClean="0"/>
              <a:t>An association with congenital heart disease and </a:t>
            </a:r>
            <a:r>
              <a:rPr lang="en-US" dirty="0" smtClean="0">
                <a:hlinkClick r:id="rId3"/>
              </a:rPr>
              <a:t>asplenia </a:t>
            </a:r>
            <a:r>
              <a:rPr lang="en-US" dirty="0" smtClean="0"/>
              <a:t>or </a:t>
            </a:r>
            <a:r>
              <a:rPr lang="en-US" dirty="0" smtClean="0">
                <a:hlinkClick r:id="rId4"/>
              </a:rPr>
              <a:t>polysplenia syndromes</a:t>
            </a:r>
            <a:r>
              <a:rPr lang="en-US" dirty="0" smtClean="0"/>
              <a:t> has been reported.</a:t>
            </a:r>
            <a:r>
              <a:rPr lang="en-US" baseline="0" dirty="0" smtClean="0"/>
              <a:t>  </a:t>
            </a:r>
            <a:r>
              <a:rPr lang="en-US" dirty="0" smtClean="0"/>
              <a:t>In most cases, it is found incidentally in asymptomatic patients.  </a:t>
            </a:r>
          </a:p>
          <a:p>
            <a:endParaRPr lang="en-US" dirty="0" smtClean="0"/>
          </a:p>
          <a:p>
            <a:r>
              <a:rPr lang="en-US" dirty="0" smtClean="0"/>
              <a:t>It is important to recognize the enlarged azygos vein at the confluence with the superior vena cava and in the </a:t>
            </a:r>
            <a:r>
              <a:rPr lang="en-US" dirty="0" err="1" smtClean="0"/>
              <a:t>retrocrural</a:t>
            </a:r>
            <a:r>
              <a:rPr lang="en-US" dirty="0" smtClean="0"/>
              <a:t> space to avoid misdiagnosis as right-sided </a:t>
            </a:r>
            <a:r>
              <a:rPr lang="en-US" dirty="0" err="1" smtClean="0"/>
              <a:t>paratracheal</a:t>
            </a:r>
            <a:r>
              <a:rPr lang="en-US" dirty="0" smtClean="0"/>
              <a:t> mass or </a:t>
            </a:r>
            <a:r>
              <a:rPr lang="en-US" dirty="0" err="1" smtClean="0"/>
              <a:t>retrocrural</a:t>
            </a:r>
            <a:r>
              <a:rPr lang="en-US" dirty="0" smtClean="0"/>
              <a:t> </a:t>
            </a:r>
            <a:r>
              <a:rPr lang="en-US" dirty="0" err="1" smtClean="0"/>
              <a:t>adenopathy</a:t>
            </a:r>
            <a:r>
              <a:rPr lang="en-US" dirty="0" smtClean="0"/>
              <a:t>.</a:t>
            </a:r>
          </a:p>
          <a:p>
            <a:endParaRPr lang="en-US" dirty="0" smtClean="0"/>
          </a:p>
          <a:p>
            <a:r>
              <a:rPr lang="en-US" dirty="0" smtClean="0"/>
              <a:t>As the name suggests, the hepatic segment of the inferior</a:t>
            </a:r>
            <a:r>
              <a:rPr lang="en-US" baseline="0" dirty="0" smtClean="0"/>
              <a:t> vena cave</a:t>
            </a:r>
            <a:r>
              <a:rPr lang="en-US" dirty="0" smtClean="0"/>
              <a:t> is absent and the </a:t>
            </a:r>
            <a:r>
              <a:rPr lang="en-US" dirty="0" smtClean="0">
                <a:hlinkClick r:id="rId5"/>
              </a:rPr>
              <a:t>hepatic veins</a:t>
            </a:r>
            <a:r>
              <a:rPr lang="en-US" dirty="0" smtClean="0"/>
              <a:t> join and drain directly into the </a:t>
            </a:r>
            <a:r>
              <a:rPr lang="en-US" dirty="0" smtClean="0">
                <a:hlinkClick r:id="rId6"/>
              </a:rPr>
              <a:t>right atrium</a:t>
            </a:r>
            <a:r>
              <a:rPr lang="en-US" dirty="0" smtClean="0"/>
              <a:t>.</a:t>
            </a:r>
          </a:p>
          <a:p>
            <a:endParaRPr lang="en-US" dirty="0" smtClean="0"/>
          </a:p>
          <a:p>
            <a:r>
              <a:rPr lang="en-US" dirty="0" smtClean="0"/>
              <a:t>A commonly associated abnormality is duplication of inferior vena cava. In these cases, usually, the left IVC typically ends at the left renal vein which crosses anterior to the aorta to join the right IVC. Then the right IVC remains as the </a:t>
            </a:r>
            <a:r>
              <a:rPr lang="en-US" dirty="0" smtClean="0">
                <a:hlinkClick r:id="rId7"/>
              </a:rPr>
              <a:t>azygos vein</a:t>
            </a:r>
            <a:r>
              <a:rPr lang="en-US" dirty="0" smtClean="0"/>
              <a:t>, not</a:t>
            </a:r>
            <a:r>
              <a:rPr lang="en-US" baseline="0" dirty="0" smtClean="0"/>
              <a:t> coursing through</a:t>
            </a:r>
            <a:r>
              <a:rPr lang="en-US" dirty="0" smtClean="0"/>
              <a:t> the liver. The azygos vein joins the </a:t>
            </a:r>
            <a:r>
              <a:rPr lang="en-US" dirty="0" smtClean="0">
                <a:hlinkClick r:id="rId8"/>
              </a:rPr>
              <a:t>superior vena cava (SVC)</a:t>
            </a:r>
            <a:r>
              <a:rPr lang="en-US" dirty="0" smtClean="0"/>
              <a:t> at the normal location in the right </a:t>
            </a:r>
            <a:r>
              <a:rPr lang="en-US" dirty="0" err="1" smtClean="0"/>
              <a:t>paratracheal</a:t>
            </a:r>
            <a:r>
              <a:rPr lang="en-US" dirty="0" smtClean="0"/>
              <a:t> space.</a:t>
            </a:r>
          </a:p>
          <a:p>
            <a:endParaRPr lang="en-US" dirty="0" smtClean="0"/>
          </a:p>
          <a:p>
            <a:r>
              <a:rPr lang="en-US" dirty="0" smtClean="0"/>
              <a:t>Other arrangements in </a:t>
            </a:r>
            <a:r>
              <a:rPr lang="en-US" dirty="0" smtClean="0">
                <a:hlinkClick r:id="rId9"/>
              </a:rPr>
              <a:t>duplicated inferior vena cava</a:t>
            </a:r>
            <a:r>
              <a:rPr lang="en-US" dirty="0" smtClean="0"/>
              <a:t> drainage can be found, such as:</a:t>
            </a:r>
          </a:p>
          <a:p>
            <a:r>
              <a:rPr lang="en-US" dirty="0" smtClean="0"/>
              <a:t>     double IVC with </a:t>
            </a:r>
            <a:r>
              <a:rPr lang="en-US" dirty="0" err="1" smtClean="0"/>
              <a:t>retroaortic</a:t>
            </a:r>
            <a:r>
              <a:rPr lang="en-US" dirty="0" smtClean="0"/>
              <a:t> right renal rein and hemiazygos continuation of the IVC; and,</a:t>
            </a:r>
          </a:p>
          <a:p>
            <a:r>
              <a:rPr lang="en-US" dirty="0" smtClean="0"/>
              <a:t>     double IVC with azygos and </a:t>
            </a:r>
            <a:r>
              <a:rPr lang="en-US" dirty="0" smtClean="0">
                <a:hlinkClick r:id="rId10"/>
              </a:rPr>
              <a:t>hemiazygos</a:t>
            </a:r>
            <a:r>
              <a:rPr lang="en-US" dirty="0" smtClean="0"/>
              <a:t> continuation of each duplicated IVC,</a:t>
            </a:r>
            <a:r>
              <a:rPr lang="en-US" baseline="0" dirty="0" smtClean="0"/>
              <a:t> which you see above, by CT.</a:t>
            </a:r>
            <a:endParaRPr lang="en-US" dirty="0" smtClean="0"/>
          </a:p>
          <a:p>
            <a:endParaRPr lang="en-US" dirty="0" smtClean="0"/>
          </a:p>
          <a:p>
            <a:r>
              <a:rPr lang="en-US" dirty="0" smtClean="0"/>
              <a:t>In the frontal chest x-ray, the mediastinum is widened and the azygos arch enlarged,</a:t>
            </a:r>
            <a:r>
              <a:rPr lang="en-US" baseline="0" dirty="0" smtClean="0"/>
              <a:t> as in the above two radiographic examples.</a:t>
            </a:r>
            <a:endParaRPr lang="en-US" dirty="0" smtClean="0"/>
          </a:p>
          <a:p>
            <a:endParaRPr lang="en-US" dirty="0" smtClean="0"/>
          </a:p>
          <a:p>
            <a:r>
              <a:rPr lang="en-US" dirty="0" smtClean="0"/>
              <a:t>Cross-sectional imaging usually has no difficulty in identifying the abnormality, demonstrating the anatomy elegantly.</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Obstruction of the superior vena cava (SVC) may be caused by neoplastic invasion of the venous wall associated with intravascular thrombosis or, more simply, by extrinsic pressure of a tumor mass against the relatively fixed thin-walled superior vena cava (SVC). </a:t>
            </a:r>
            <a:r>
              <a:rPr lang="en-US" baseline="0" dirty="0" smtClean="0"/>
              <a:t> </a:t>
            </a:r>
            <a:r>
              <a:rPr lang="en-US" dirty="0" smtClean="0"/>
              <a:t>Other causes include compression by intravascular arterial devices. The incidence is on the rise in line with the increased usage of endovascular devices.</a:t>
            </a:r>
            <a:br>
              <a:rPr lang="en-US" dirty="0" smtClean="0"/>
            </a:br>
            <a:r>
              <a:rPr lang="en-US" dirty="0" smtClean="0"/>
              <a:t/>
            </a:r>
            <a:br>
              <a:rPr lang="en-US" dirty="0" smtClean="0"/>
            </a:br>
            <a:r>
              <a:rPr lang="en-US" dirty="0" smtClean="0"/>
              <a:t>An obstructed superior vena cava (SVC) initiates collateral venous return to the heart from the upper half of the body through 4 principal pathways. The first and most important pathway is the azygos venous system, which includes the azygos vein, the hemiazygos vein, and the connecting intercostal veins, which can be seen on the patient’s right side, above. The second pathway is the internal mammary venous system, seen in the image on your left, above, plus tributaries and secondary communications to the superior and inferior epigastric veins. The long thoracic venous system, with its connections to the femoral veins and vertebral veins, provides the third and fourth collateral routes, respectively.</a:t>
            </a:r>
            <a:br>
              <a:rPr lang="en-US" dirty="0" smtClean="0"/>
            </a:br>
            <a:r>
              <a:rPr lang="en-US" dirty="0" smtClean="0"/>
              <a:t/>
            </a:r>
            <a:br>
              <a:rPr lang="en-US" dirty="0" smtClean="0"/>
            </a:br>
            <a:r>
              <a:rPr lang="en-US" dirty="0" smtClean="0"/>
              <a:t>Despite these collateral pathways, venous pressure is almost always elevated in the upper compartment if obstruction of the superior vena cava (SVC) is present. Venous pressure as high as 200-500 cm H</a:t>
            </a:r>
            <a:r>
              <a:rPr lang="en-US" baseline="-25000" dirty="0" smtClean="0"/>
              <a:t>2</a:t>
            </a:r>
            <a:r>
              <a:rPr lang="en-US" dirty="0" smtClean="0"/>
              <a:t>O has been recorded in patients with severe superior vena cava syndrome.</a:t>
            </a:r>
            <a:br>
              <a:rPr lang="en-US" dirty="0" smtClean="0"/>
            </a:br>
            <a:r>
              <a:rPr lang="en-US" dirty="0" smtClean="0"/>
              <a:t/>
            </a:r>
            <a:br>
              <a:rPr lang="en-US" dirty="0" smtClean="0"/>
            </a:br>
            <a:r>
              <a:rPr lang="en-US" dirty="0" smtClean="0"/>
              <a:t>Frequency</a:t>
            </a:r>
            <a:br>
              <a:rPr lang="en-US" dirty="0" smtClean="0"/>
            </a:br>
            <a:r>
              <a:rPr lang="en-US" dirty="0" smtClean="0"/>
              <a:t/>
            </a:r>
            <a:br>
              <a:rPr lang="en-US" dirty="0" smtClean="0"/>
            </a:br>
            <a:r>
              <a:rPr lang="en-US" dirty="0" smtClean="0"/>
              <a:t>Superior vena cava syndrome develops in 5-10% of patients with a right-sided malignant intrathoracic mass lesion.</a:t>
            </a:r>
            <a:br>
              <a:rPr lang="en-US" dirty="0" smtClean="0"/>
            </a:br>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err="1" smtClean="0"/>
              <a:t>Fibrosing</a:t>
            </a:r>
            <a:r>
              <a:rPr lang="en-US" b="1" dirty="0" smtClean="0"/>
              <a:t> </a:t>
            </a:r>
            <a:r>
              <a:rPr lang="en-US" b="1" dirty="0" err="1" smtClean="0"/>
              <a:t>mediastinitis</a:t>
            </a:r>
            <a:r>
              <a:rPr lang="en-US" b="1" dirty="0" smtClean="0"/>
              <a:t> </a:t>
            </a:r>
            <a:r>
              <a:rPr lang="en-US" dirty="0" smtClean="0"/>
              <a:t>is a rare non malignant </a:t>
            </a:r>
            <a:r>
              <a:rPr lang="en-US" dirty="0" err="1" smtClean="0"/>
              <a:t>acellular</a:t>
            </a:r>
            <a:r>
              <a:rPr lang="en-US" dirty="0" smtClean="0"/>
              <a:t> collagen and fibrous tissue proliferative condition occurring within the mediastinum. On imaging, the condition can sometimes mimic malignancy.</a:t>
            </a:r>
          </a:p>
          <a:p>
            <a:endParaRPr lang="en-US" b="1" dirty="0" smtClean="0"/>
          </a:p>
          <a:p>
            <a:r>
              <a:rPr lang="en-US" dirty="0" smtClean="0"/>
              <a:t>Although it can potentially present at any age, it typically presents in young adults.</a:t>
            </a:r>
          </a:p>
          <a:p>
            <a:endParaRPr lang="en-US" b="1" dirty="0" smtClean="0"/>
          </a:p>
          <a:p>
            <a:r>
              <a:rPr lang="en-US" dirty="0" smtClean="0"/>
              <a:t>Affected patients usually present with signs and symptoms of obstruction or compression of the superior vena cava, pulmonary veins or arteries, central airways</a:t>
            </a:r>
            <a:r>
              <a:rPr lang="en-US" baseline="0" dirty="0" smtClean="0"/>
              <a:t> and/</a:t>
            </a:r>
            <a:r>
              <a:rPr lang="en-US" dirty="0" smtClean="0"/>
              <a:t>or esophagus.</a:t>
            </a:r>
          </a:p>
          <a:p>
            <a:endParaRPr lang="en-US" b="1" dirty="0" smtClean="0"/>
          </a:p>
          <a:p>
            <a:r>
              <a:rPr lang="en-US" dirty="0" smtClean="0"/>
              <a:t>It is characterized by chronic inflammation and excessive fibrosis of mediastinal soft tissues. This may lead to compression and sometimes occlusion of mediastinal structures. </a:t>
            </a:r>
          </a:p>
          <a:p>
            <a:r>
              <a:rPr lang="en-US" dirty="0" smtClean="0"/>
              <a:t>There are two main types:</a:t>
            </a:r>
          </a:p>
          <a:p>
            <a:r>
              <a:rPr lang="en-US" dirty="0" smtClean="0"/>
              <a:t>     focal: ~80%</a:t>
            </a:r>
          </a:p>
          <a:p>
            <a:r>
              <a:rPr lang="en-US" baseline="0" dirty="0" smtClean="0"/>
              <a:t>     </a:t>
            </a:r>
            <a:r>
              <a:rPr lang="en-US" dirty="0" smtClean="0"/>
              <a:t>diffuse: ~20%.</a:t>
            </a:r>
          </a:p>
          <a:p>
            <a:endParaRPr lang="en-US" b="1" dirty="0" smtClean="0"/>
          </a:p>
          <a:p>
            <a:r>
              <a:rPr lang="en-US" dirty="0" smtClean="0"/>
              <a:t>idiopathic: most cases</a:t>
            </a:r>
          </a:p>
          <a:p>
            <a:r>
              <a:rPr lang="en-US" i="1" dirty="0" smtClean="0">
                <a:hlinkClick r:id="rId3"/>
              </a:rPr>
              <a:t>H</a:t>
            </a:r>
            <a:r>
              <a:rPr lang="en-US" dirty="0" smtClean="0">
                <a:hlinkClick r:id="rId3"/>
              </a:rPr>
              <a:t>istoplasmosis</a:t>
            </a:r>
            <a:r>
              <a:rPr lang="en-US" dirty="0" smtClean="0"/>
              <a:t>): common in the United States and often causes</a:t>
            </a:r>
            <a:r>
              <a:rPr lang="en-US" baseline="0" dirty="0" smtClean="0"/>
              <a:t> the focal</a:t>
            </a:r>
            <a:r>
              <a:rPr lang="en-US" dirty="0" smtClean="0"/>
              <a:t> pattern</a:t>
            </a:r>
          </a:p>
          <a:p>
            <a:r>
              <a:rPr lang="en-US" i="1" dirty="0" smtClean="0"/>
              <a:t>Tuberculosis</a:t>
            </a:r>
            <a:endParaRPr lang="en-US" dirty="0" smtClean="0"/>
          </a:p>
          <a:p>
            <a:r>
              <a:rPr lang="en-US" dirty="0" smtClean="0"/>
              <a:t>concurrent intra-thoracic malignancy</a:t>
            </a:r>
          </a:p>
          <a:p>
            <a:r>
              <a:rPr lang="en-US" dirty="0" smtClean="0"/>
              <a:t>Sarcoidosis </a:t>
            </a:r>
          </a:p>
          <a:p>
            <a:r>
              <a:rPr lang="en-US" dirty="0" smtClean="0"/>
              <a:t>radiation therapy</a:t>
            </a:r>
          </a:p>
          <a:p>
            <a:r>
              <a:rPr lang="en-US" dirty="0" smtClean="0"/>
              <a:t>drugs, e.g. </a:t>
            </a:r>
            <a:r>
              <a:rPr lang="en-US" dirty="0" err="1" smtClean="0"/>
              <a:t>methylsergide</a:t>
            </a:r>
            <a:r>
              <a:rPr lang="en-US" dirty="0" smtClean="0"/>
              <a:t> therapy</a:t>
            </a:r>
          </a:p>
          <a:p>
            <a:endParaRPr lang="en-US" b="0" i="0" dirty="0" smtClean="0"/>
          </a:p>
          <a:p>
            <a:r>
              <a:rPr lang="en-US" b="0" i="0" dirty="0" smtClean="0"/>
              <a:t>Rarely</a:t>
            </a:r>
            <a:r>
              <a:rPr lang="en-US" b="0" i="0" baseline="0" dirty="0" smtClean="0"/>
              <a:t> associated with:</a:t>
            </a:r>
            <a:endParaRPr lang="en-US" b="0" i="0" dirty="0" smtClean="0"/>
          </a:p>
          <a:p>
            <a:r>
              <a:rPr lang="en-US" dirty="0" smtClean="0">
                <a:hlinkClick r:id="rId4"/>
              </a:rPr>
              <a:t>Reidel thyroiditis</a:t>
            </a:r>
            <a:endParaRPr lang="en-US" dirty="0" smtClean="0"/>
          </a:p>
          <a:p>
            <a:r>
              <a:rPr lang="en-US" dirty="0" smtClean="0">
                <a:hlinkClick r:id="rId5"/>
              </a:rPr>
              <a:t>retroperitoneal fibrosis</a:t>
            </a:r>
            <a:endParaRPr lang="en-US" dirty="0" smtClean="0"/>
          </a:p>
          <a:p>
            <a:r>
              <a:rPr lang="en-US" dirty="0" smtClean="0">
                <a:hlinkClick r:id="rId6"/>
              </a:rPr>
              <a:t>Behcet disease</a:t>
            </a:r>
            <a:endParaRPr lang="en-US" dirty="0" smtClean="0"/>
          </a:p>
          <a:p>
            <a:r>
              <a:rPr lang="en-US" dirty="0" smtClean="0"/>
              <a:t>rheumatoid arthritis (RA)</a:t>
            </a:r>
          </a:p>
          <a:p>
            <a:r>
              <a:rPr lang="en-US" dirty="0" smtClean="0">
                <a:hlinkClick r:id="rId7"/>
              </a:rPr>
              <a:t>systemic lupus erythematosus (SLE)</a:t>
            </a:r>
            <a:endParaRPr lang="en-US" dirty="0" smtClean="0"/>
          </a:p>
          <a:p>
            <a:endParaRPr lang="en-US" b="1" dirty="0" smtClean="0"/>
          </a:p>
          <a:p>
            <a:r>
              <a:rPr lang="en-US" dirty="0" smtClean="0"/>
              <a:t>Chest</a:t>
            </a:r>
            <a:r>
              <a:rPr lang="en-US" baseline="0" dirty="0" smtClean="0"/>
              <a:t> X-rays c</a:t>
            </a:r>
            <a:r>
              <a:rPr lang="en-US" dirty="0" smtClean="0"/>
              <a:t>an be subtle with non-specific widening of the mediastinum. There can be distortion and obliteration of normally recognizable mediastinal interfaces or lines. An accompanying feature may be</a:t>
            </a:r>
            <a:r>
              <a:rPr lang="en-US" baseline="0" dirty="0" smtClean="0"/>
              <a:t> </a:t>
            </a:r>
            <a:r>
              <a:rPr lang="en-US" dirty="0" smtClean="0"/>
              <a:t>calcification of</a:t>
            </a:r>
            <a:r>
              <a:rPr lang="en-US" baseline="0" dirty="0" smtClean="0"/>
              <a:t> the mediasinum or hila.</a:t>
            </a:r>
            <a:endParaRPr lang="en-US" dirty="0" smtClean="0"/>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a:t>
            </a:r>
            <a:r>
              <a:rPr lang="en-US" b="1" dirty="0" smtClean="0"/>
              <a:t>left sided superior vena cava (SVC)</a:t>
            </a:r>
            <a:r>
              <a:rPr lang="en-US" dirty="0" smtClean="0"/>
              <a:t> is the most common congenital venous anomaly in the chest.</a:t>
            </a:r>
            <a:r>
              <a:rPr lang="en-US" baseline="0" dirty="0" smtClean="0"/>
              <a:t>  I</a:t>
            </a:r>
            <a:r>
              <a:rPr lang="en-US" dirty="0" smtClean="0"/>
              <a:t>t can rarely result in a right-to-left shunt.</a:t>
            </a:r>
          </a:p>
          <a:p>
            <a:endParaRPr lang="en-US" b="1" dirty="0" smtClean="0"/>
          </a:p>
          <a:p>
            <a:r>
              <a:rPr lang="en-US" dirty="0" smtClean="0"/>
              <a:t>A left sided SVC is seen in 0.4% of the normal population and in ~5% of those with </a:t>
            </a:r>
            <a:r>
              <a:rPr lang="en-US" dirty="0" smtClean="0">
                <a:hlinkClick r:id="rId3"/>
              </a:rPr>
              <a:t>congenital heart disease</a:t>
            </a:r>
            <a:r>
              <a:rPr lang="en-US" dirty="0" smtClean="0"/>
              <a:t>. It is only seen in isolation in 10% of cases since the vast majority are accompanied by a normal right sided SVC, called </a:t>
            </a:r>
            <a:r>
              <a:rPr lang="en-US" dirty="0" smtClean="0">
                <a:hlinkClick r:id="rId4"/>
              </a:rPr>
              <a:t>SVC duplication</a:t>
            </a:r>
            <a:r>
              <a:rPr lang="en-US" dirty="0" smtClean="0"/>
              <a:t>.</a:t>
            </a:r>
          </a:p>
          <a:p>
            <a:endParaRPr lang="en-US" b="1" dirty="0" smtClean="0"/>
          </a:p>
          <a:p>
            <a:r>
              <a:rPr lang="en-US" dirty="0" smtClean="0"/>
              <a:t>The vast majority of cases are asymptomatic and the presence of the vessel is only identified incidentally during CT scanning of the chest, or as a result of line placement. In those patients who have a right to left shunt as a result of drainage directly into the left atrium, the shunt is usually not large enough to cause cyanosis since it only drains the left upper limb and left side of the head and neck.</a:t>
            </a:r>
            <a:endParaRPr lang="en-US" b="1" dirty="0" smtClean="0"/>
          </a:p>
          <a:p>
            <a:endParaRPr lang="en-US" b="1" dirty="0" smtClean="0"/>
          </a:p>
          <a:p>
            <a:r>
              <a:rPr lang="en-US" dirty="0" smtClean="0"/>
              <a:t>A left sided SVC forms when the left </a:t>
            </a:r>
            <a:r>
              <a:rPr lang="en-US" dirty="0" smtClean="0">
                <a:hlinkClick r:id="rId5"/>
              </a:rPr>
              <a:t>anterior cardinal vein</a:t>
            </a:r>
            <a:r>
              <a:rPr lang="en-US" dirty="0" smtClean="0"/>
              <a:t> is not obliterated during normal fetal development. The persistent left-sided SVC passes anterior to the left </a:t>
            </a:r>
            <a:r>
              <a:rPr lang="en-US" dirty="0" err="1" smtClean="0"/>
              <a:t>hilum</a:t>
            </a:r>
            <a:r>
              <a:rPr lang="en-US" dirty="0" smtClean="0"/>
              <a:t> and lateral to the </a:t>
            </a:r>
            <a:r>
              <a:rPr lang="en-US" dirty="0" smtClean="0">
                <a:hlinkClick r:id="rId6"/>
              </a:rPr>
              <a:t>aortic arch</a:t>
            </a:r>
            <a:r>
              <a:rPr lang="en-US" dirty="0" smtClean="0"/>
              <a:t> before rejoining the circulatory system. About</a:t>
            </a:r>
            <a:r>
              <a:rPr lang="en-US" baseline="0" dirty="0" smtClean="0"/>
              <a:t> 92% drain into the </a:t>
            </a:r>
            <a:r>
              <a:rPr lang="en-US" dirty="0" smtClean="0">
                <a:hlinkClick r:id="rId7"/>
              </a:rPr>
              <a:t>coronary sinus</a:t>
            </a:r>
            <a:r>
              <a:rPr lang="en-US" dirty="0" smtClean="0"/>
              <a:t>, functionally insignificant since venous return from the head, neck and upper limbs is delivered to the </a:t>
            </a:r>
            <a:r>
              <a:rPr lang="en-US" dirty="0" smtClean="0">
                <a:hlinkClick r:id="rId8"/>
              </a:rPr>
              <a:t>right atrium</a:t>
            </a:r>
            <a:r>
              <a:rPr lang="en-US" dirty="0" smtClean="0"/>
              <a:t>;</a:t>
            </a:r>
            <a:r>
              <a:rPr lang="en-US" baseline="0" dirty="0" smtClean="0"/>
              <a:t> about 8% drain into the </a:t>
            </a:r>
            <a:r>
              <a:rPr lang="en-US" dirty="0" smtClean="0">
                <a:hlinkClick r:id="rId9"/>
              </a:rPr>
              <a:t>left atrium</a:t>
            </a:r>
            <a:r>
              <a:rPr lang="en-US" dirty="0" smtClean="0"/>
              <a:t>, resulting in a right to left shunt which is usually not large enough to cause cyanosis or symptoms.</a:t>
            </a:r>
          </a:p>
          <a:p>
            <a:endParaRPr lang="en-US" dirty="0" smtClean="0"/>
          </a:p>
          <a:p>
            <a:r>
              <a:rPr lang="en-US" dirty="0" smtClean="0"/>
              <a:t>In the vast majority of cases (82-90%) a normal (but small) right sided SVC is also present, and a persistent bridging vein (left </a:t>
            </a:r>
            <a:r>
              <a:rPr lang="en-US" dirty="0" err="1" smtClean="0"/>
              <a:t>brachiocephalic</a:t>
            </a:r>
            <a:r>
              <a:rPr lang="en-US" dirty="0" smtClean="0"/>
              <a:t> vein) is sometimes</a:t>
            </a:r>
            <a:r>
              <a:rPr lang="en-US" baseline="0" dirty="0" smtClean="0"/>
              <a:t> also present.</a:t>
            </a:r>
          </a:p>
          <a:p>
            <a:endParaRPr lang="en-US" dirty="0" smtClean="0"/>
          </a:p>
          <a:p>
            <a:r>
              <a:rPr lang="en-US" dirty="0" smtClean="0"/>
              <a:t>Other configurations are also possible, one</a:t>
            </a:r>
            <a:r>
              <a:rPr lang="en-US" baseline="0" dirty="0" smtClean="0"/>
              <a:t> of which is</a:t>
            </a:r>
            <a:r>
              <a:rPr lang="en-US" dirty="0" smtClean="0"/>
              <a:t> the left </a:t>
            </a:r>
            <a:r>
              <a:rPr lang="en-US" dirty="0" smtClean="0">
                <a:hlinkClick r:id="rId10"/>
              </a:rPr>
              <a:t>superior intercostal vein</a:t>
            </a:r>
            <a:r>
              <a:rPr lang="en-US" dirty="0" smtClean="0"/>
              <a:t> forming a communication between the left SVC and the </a:t>
            </a:r>
            <a:r>
              <a:rPr lang="en-US" dirty="0" smtClean="0">
                <a:hlinkClick r:id="rId11"/>
              </a:rPr>
              <a:t>accessory hemiazygous vein</a:t>
            </a:r>
            <a:r>
              <a:rPr lang="en-US" dirty="0" smtClean="0"/>
              <a:t> forming a left sided </a:t>
            </a:r>
            <a:r>
              <a:rPr lang="en-US" dirty="0" smtClean="0">
                <a:hlinkClick r:id="rId12"/>
              </a:rPr>
              <a:t>azygous arch</a:t>
            </a:r>
            <a:r>
              <a:rPr lang="en-US" dirty="0" smtClean="0"/>
              <a: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Plain film</a:t>
            </a:r>
          </a:p>
          <a:p>
            <a:r>
              <a:rPr lang="en-US" dirty="0" smtClean="0"/>
              <a:t>Direct </a:t>
            </a:r>
            <a:r>
              <a:rPr lang="en-US" dirty="0" err="1" smtClean="0"/>
              <a:t>visualisation</a:t>
            </a:r>
            <a:r>
              <a:rPr lang="en-US" dirty="0" smtClean="0"/>
              <a:t> of a left sided SVC is not possible however its presence can be implied if a catheter or line is in an unexpected </a:t>
            </a:r>
            <a:r>
              <a:rPr lang="en-US" dirty="0" smtClean="0">
                <a:hlinkClick r:id="rId13"/>
              </a:rPr>
              <a:t>left paramediastinal location</a:t>
            </a:r>
            <a:r>
              <a:rPr lang="en-US" dirty="0" smtClean="0"/>
              <a:t>.</a:t>
            </a:r>
          </a:p>
          <a:p>
            <a:r>
              <a:rPr lang="en-US" b="1" dirty="0" smtClean="0"/>
              <a:t>CT</a:t>
            </a:r>
          </a:p>
          <a:p>
            <a:r>
              <a:rPr lang="en-US" dirty="0" smtClean="0"/>
              <a:t>CT, especially with contrast, is able to elegantly demonstrate the anomalous vessel coursing inferiorly to the left of the arch of the aorta and anterior to the left </a:t>
            </a:r>
            <a:r>
              <a:rPr lang="en-US" dirty="0" err="1" smtClean="0"/>
              <a:t>hilum</a:t>
            </a:r>
            <a:r>
              <a:rPr lang="en-US" dirty="0" smtClean="0"/>
              <a:t>. It is in direct continuation of the confluence of the left </a:t>
            </a:r>
            <a:r>
              <a:rPr lang="en-US" dirty="0" smtClean="0">
                <a:hlinkClick r:id="rId14"/>
              </a:rPr>
              <a:t>jugular vein</a:t>
            </a:r>
            <a:r>
              <a:rPr lang="en-US" dirty="0" smtClean="0"/>
              <a:t> and the left </a:t>
            </a:r>
            <a:r>
              <a:rPr lang="en-US" dirty="0" smtClean="0">
                <a:hlinkClick r:id="rId15"/>
              </a:rPr>
              <a:t>subclavian vein</a:t>
            </a:r>
            <a:r>
              <a:rPr lang="en-US" dirty="0" smtClean="0"/>
              <a:t>. A communication between the normal right </a:t>
            </a:r>
            <a:r>
              <a:rPr lang="en-US" dirty="0" smtClean="0">
                <a:hlinkClick r:id="rId4"/>
              </a:rPr>
              <a:t>SVC</a:t>
            </a:r>
            <a:r>
              <a:rPr lang="en-US" dirty="0" smtClean="0"/>
              <a:t> (which is present in 82-90% of cases) may also be seen.</a:t>
            </a:r>
          </a:p>
          <a:p>
            <a:r>
              <a:rPr lang="en-US" dirty="0" smtClean="0"/>
              <a:t>Depending on the timing of the scan and the side of the injection variable amounts of contrast may be seen within the vessel.</a:t>
            </a:r>
          </a:p>
          <a:p>
            <a:r>
              <a:rPr lang="en-US" dirty="0" smtClean="0"/>
              <a:t>CT is also able, especially with the benefit of reformats, to delineate the site of drainage (usually </a:t>
            </a:r>
            <a:r>
              <a:rPr lang="en-US" dirty="0" smtClean="0">
                <a:hlinkClick r:id="rId7"/>
              </a:rPr>
              <a:t>coronary sinus</a:t>
            </a:r>
            <a:r>
              <a:rPr lang="en-US" dirty="0" smtClean="0"/>
              <a:t>).</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The middle mediastinum includes the heart, the great vessels, the central airways and the surrounding tissues, including fat, nerves  and lymph nodes.  It variably also includes esophagus.</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Right</a:t>
            </a:r>
            <a:r>
              <a:rPr lang="en-US" baseline="0" dirty="0" smtClean="0"/>
              <a:t> aortic arch</a:t>
            </a:r>
            <a:r>
              <a:rPr lang="en-US" dirty="0" smtClean="0"/>
              <a:t> is thought to occur in approximately ~ 0.1% of the population, or 1 of 1,000 people.</a:t>
            </a:r>
          </a:p>
          <a:p>
            <a:endParaRPr lang="en-US" dirty="0" smtClean="0"/>
          </a:p>
          <a:p>
            <a:r>
              <a:rPr lang="en-US" dirty="0" smtClean="0"/>
              <a:t>Right arch can be divided into at least three types:</a:t>
            </a:r>
          </a:p>
          <a:p>
            <a:r>
              <a:rPr lang="en-US" b="0" i="0" u="none" baseline="0" dirty="0" smtClean="0"/>
              <a:t>     </a:t>
            </a:r>
            <a:r>
              <a:rPr lang="en-US" b="0" i="0" u="none" dirty="0" smtClean="0"/>
              <a:t>Probably around 60% or more: right sided aortic arch with aberrant left subclavian</a:t>
            </a:r>
            <a:r>
              <a:rPr lang="en-US" b="0" i="0" u="none" baseline="0" dirty="0" smtClean="0"/>
              <a:t> artery, usual asymptomatic but rarely causes esophageal or tracheal compression; KD in the image on your right refers to a </a:t>
            </a:r>
            <a:r>
              <a:rPr lang="en-US" b="0" i="0" u="none" baseline="0" dirty="0" err="1" smtClean="0"/>
              <a:t>diverticulum</a:t>
            </a:r>
            <a:r>
              <a:rPr lang="en-US" b="0" i="0" u="none" baseline="0" dirty="0" smtClean="0"/>
              <a:t> of </a:t>
            </a:r>
            <a:r>
              <a:rPr lang="en-US" b="0" i="0" u="none" baseline="0" dirty="0" err="1" smtClean="0"/>
              <a:t>Kommerell</a:t>
            </a:r>
            <a:r>
              <a:rPr lang="en-US" b="0" i="0" u="none" baseline="0" dirty="0" smtClean="0"/>
              <a:t>;</a:t>
            </a:r>
            <a:endParaRPr lang="en-US" b="0" i="0" dirty="0" smtClean="0"/>
          </a:p>
          <a:p>
            <a:r>
              <a:rPr lang="en-US" b="0" i="0" dirty="0" smtClean="0"/>
              <a:t>     Probably</a:t>
            </a:r>
            <a:r>
              <a:rPr lang="en-US" b="0" i="0" baseline="0" dirty="0" smtClean="0"/>
              <a:t> around 40% or less</a:t>
            </a:r>
            <a:r>
              <a:rPr lang="en-US" b="0" i="0" dirty="0" smtClean="0"/>
              <a:t>: right sided aortic arch with mirror image branching, associated</a:t>
            </a:r>
            <a:r>
              <a:rPr lang="en-US" b="0" i="0" baseline="0" dirty="0" smtClean="0"/>
              <a:t> with cyanotic heart disease.</a:t>
            </a:r>
            <a:endParaRPr lang="en-US" b="0" i="0" dirty="0" smtClean="0"/>
          </a:p>
          <a:p>
            <a:r>
              <a:rPr lang="en-US" b="0" i="0" u="none" dirty="0" smtClean="0"/>
              <a:t>    </a:t>
            </a:r>
            <a:r>
              <a:rPr lang="en-US" b="0" i="0" u="none" baseline="0" dirty="0" smtClean="0"/>
              <a:t> </a:t>
            </a:r>
            <a:r>
              <a:rPr lang="en-US" b="0" i="0" u="none" dirty="0" smtClean="0"/>
              <a:t>Less than 1%: Right sided aortic arch with isolation of the left subclavian artery – that means the remaining</a:t>
            </a:r>
            <a:r>
              <a:rPr lang="en-US" b="0" i="0" u="none" baseline="0" dirty="0" smtClean="0"/>
              <a:t> left arch is interrupted at two levels, one on each side of the level of the origin of the left subclavian artery.</a:t>
            </a:r>
            <a:endParaRPr lang="en-US" b="0" i="0" u="none" dirty="0" smtClean="0"/>
          </a:p>
          <a:p>
            <a:endParaRPr lang="en-US" b="0" i="0" u="none" dirty="0" smtClean="0"/>
          </a:p>
          <a:p>
            <a:r>
              <a:rPr lang="en-US" b="0" i="0" u="none" dirty="0" smtClean="0"/>
              <a:t>By chest radiograph,</a:t>
            </a:r>
          </a:p>
          <a:p>
            <a:r>
              <a:rPr lang="en-US" b="0" i="0" u="none" baseline="0" dirty="0" smtClean="0"/>
              <a:t>     the usual </a:t>
            </a:r>
            <a:r>
              <a:rPr lang="en-US" dirty="0" smtClean="0"/>
              <a:t>left aortic knob contour is absent</a:t>
            </a:r>
          </a:p>
          <a:p>
            <a:r>
              <a:rPr lang="en-US" dirty="0" smtClean="0"/>
              <a:t>     there are tracheal bowing to the left at the the level of the right aortic arch,</a:t>
            </a:r>
            <a:r>
              <a:rPr lang="en-US" baseline="0" dirty="0" smtClean="0"/>
              <a:t> and </a:t>
            </a:r>
            <a:r>
              <a:rPr lang="en-US" dirty="0" smtClean="0"/>
              <a:t>soft tissue indentation on right side of the distal trachea</a:t>
            </a:r>
          </a:p>
          <a:p>
            <a:r>
              <a:rPr lang="en-US" dirty="0" smtClean="0"/>
              <a:t>     there is a right sided descending aorta</a:t>
            </a:r>
          </a:p>
          <a:p>
            <a:endParaRPr lang="en-US" dirty="0" smtClean="0"/>
          </a:p>
          <a:p>
            <a:r>
              <a:rPr lang="en-US" dirty="0" smtClean="0"/>
              <a:t>The right arch is often seen as high riding,</a:t>
            </a:r>
            <a:r>
              <a:rPr lang="en-US" baseline="0" dirty="0" smtClean="0"/>
              <a:t> too, but this not the case in this example.</a:t>
            </a:r>
            <a:endParaRPr lang="en-US" dirty="0" smtClean="0"/>
          </a:p>
          <a:p>
            <a:endParaRPr lang="en-US" b="0" i="0" u="none" dirty="0"/>
          </a:p>
        </p:txBody>
      </p:sp>
      <p:sp>
        <p:nvSpPr>
          <p:cNvPr id="4" name="Slide Number Placeholder 3"/>
          <p:cNvSpPr>
            <a:spLocks noGrp="1"/>
          </p:cNvSpPr>
          <p:nvPr>
            <p:ph type="sldNum" sz="quarter" idx="10"/>
          </p:nvPr>
        </p:nvSpPr>
        <p:spPr/>
        <p:txBody>
          <a:bodyPr/>
          <a:lstStyle/>
          <a:p>
            <a:fld id="{49BFB4B6-EA00-6C40-84FB-BCF9DB6ACCD9}" type="slidenum">
              <a:rPr lang="en-US" smtClean="0"/>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Pseudocoarctation</a:t>
            </a:r>
            <a:r>
              <a:rPr lang="en-US" b="1" dirty="0" smtClean="0"/>
              <a:t> of the aorta</a:t>
            </a:r>
            <a:r>
              <a:rPr lang="en-US" dirty="0" smtClean="0"/>
              <a:t> is a very rare anomaly characterized by kinking or buckling of the descending aorta at the level of the </a:t>
            </a:r>
            <a:r>
              <a:rPr lang="en-US" dirty="0" smtClean="0">
                <a:hlinkClick r:id="rId3"/>
              </a:rPr>
              <a:t>ligamentum arteriosum</a:t>
            </a:r>
            <a:r>
              <a:rPr lang="en-US" dirty="0" smtClean="0"/>
              <a:t> </a:t>
            </a:r>
            <a:r>
              <a:rPr lang="en-US" b="1" dirty="0" smtClean="0"/>
              <a:t>without</a:t>
            </a:r>
            <a:r>
              <a:rPr lang="en-US" dirty="0" smtClean="0"/>
              <a:t> a pressure gradient across the lesion.</a:t>
            </a:r>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38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solidFill>
                  <a:srgbClr val="FFFF00"/>
                </a:solidFill>
              </a:rPr>
              <a:t>Thyroid cancer presenting as</a:t>
            </a:r>
            <a:r>
              <a:rPr lang="en-US" baseline="0" dirty="0" smtClean="0">
                <a:solidFill>
                  <a:srgbClr val="FFFF00"/>
                </a:solidFill>
              </a:rPr>
              <a:t> a mediastinal mass</a:t>
            </a:r>
            <a:r>
              <a:rPr lang="en-US" dirty="0" smtClean="0">
                <a:solidFill>
                  <a:srgbClr val="FFFF00"/>
                </a:solidFill>
              </a:rPr>
              <a:t> is almost always via direct extension; this rare case is an example of carcinoma in</a:t>
            </a:r>
            <a:r>
              <a:rPr lang="en-US" baseline="0" dirty="0" smtClean="0">
                <a:solidFill>
                  <a:srgbClr val="FFFF00"/>
                </a:solidFill>
              </a:rPr>
              <a:t> </a:t>
            </a:r>
            <a:r>
              <a:rPr lang="en-US" i="1" dirty="0" smtClean="0">
                <a:solidFill>
                  <a:srgbClr val="FFFF00"/>
                </a:solidFill>
              </a:rPr>
              <a:t>ectopic </a:t>
            </a:r>
            <a:r>
              <a:rPr lang="en-US" dirty="0" smtClean="0">
                <a:solidFill>
                  <a:srgbClr val="FFFF00"/>
                </a:solidFill>
              </a:rPr>
              <a:t>thyroid tissue – the normally positioned gland was normal</a:t>
            </a:r>
            <a:r>
              <a:rPr lang="en-US" baseline="0" dirty="0" smtClean="0">
                <a:solidFill>
                  <a:srgbClr val="FFFF00"/>
                </a:solidFill>
              </a:rPr>
              <a:t> !</a:t>
            </a:r>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57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three most common kinds of foregut or bronchopulmonary foregut duplication cysts are esophageal, which is present in the image on your left, bronchial, present on your right, and neurenteric.  They’re typically of water nearly water attenuation by CT.</a:t>
            </a:r>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58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en-US" sz="2400" dirty="0" smtClean="0">
                <a:solidFill>
                  <a:srgbClr val="92D050"/>
                </a:solidFill>
              </a:rPr>
              <a:t>The differential diagnostic gamut is dominated by the organs living in the middle mediastinum, </a:t>
            </a:r>
            <a:r>
              <a:rPr lang="en-US" sz="2400" b="1" dirty="0" smtClean="0">
                <a:solidFill>
                  <a:srgbClr val="92D050"/>
                </a:solidFill>
              </a:rPr>
              <a:t>commonly</a:t>
            </a:r>
            <a:r>
              <a:rPr lang="en-US" sz="2400" dirty="0" smtClean="0">
                <a:solidFill>
                  <a:srgbClr val="92D050"/>
                </a:solidFill>
              </a:rPr>
              <a:t> including:</a:t>
            </a:r>
          </a:p>
          <a:p>
            <a:pPr algn="l"/>
            <a:endParaRPr lang="en-US" dirty="0" smtClean="0">
              <a:solidFill>
                <a:srgbClr val="FFFF00"/>
              </a:solidFill>
            </a:endParaRPr>
          </a:p>
          <a:p>
            <a:pPr lvl="2" algn="l">
              <a:buFont typeface="Arial" pitchFamily="34" charset="0"/>
              <a:buChar char="•"/>
            </a:pPr>
            <a:r>
              <a:rPr lang="en-US" sz="2400" dirty="0" smtClean="0">
                <a:solidFill>
                  <a:srgbClr val="FFFF00"/>
                </a:solidFill>
              </a:rPr>
              <a:t> esophageal pathology</a:t>
            </a:r>
          </a:p>
          <a:p>
            <a:pPr lvl="2" algn="l">
              <a:buFont typeface="Arial" pitchFamily="34" charset="0"/>
              <a:buChar char="•"/>
            </a:pPr>
            <a:r>
              <a:rPr lang="en-US" sz="2400" dirty="0" smtClean="0">
                <a:solidFill>
                  <a:srgbClr val="FFFF00"/>
                </a:solidFill>
              </a:rPr>
              <a:t> fatty lesions </a:t>
            </a:r>
          </a:p>
          <a:p>
            <a:pPr lvl="2" algn="l">
              <a:buFont typeface="Arial" pitchFamily="34" charset="0"/>
              <a:buChar char="•"/>
            </a:pPr>
            <a:r>
              <a:rPr lang="en-US" sz="2400" dirty="0" smtClean="0">
                <a:solidFill>
                  <a:srgbClr val="FFFF00"/>
                </a:solidFill>
              </a:rPr>
              <a:t> arterial problems</a:t>
            </a:r>
          </a:p>
          <a:p>
            <a:pPr lvl="2" algn="l">
              <a:buFont typeface="Arial" pitchFamily="34" charset="0"/>
              <a:buChar char="•"/>
            </a:pPr>
            <a:r>
              <a:rPr lang="en-US" sz="2400" dirty="0" smtClean="0">
                <a:solidFill>
                  <a:srgbClr val="FFFF00"/>
                </a:solidFill>
              </a:rPr>
              <a:t> pulmonary arterial pathology</a:t>
            </a:r>
          </a:p>
          <a:p>
            <a:pPr lvl="2" algn="l">
              <a:buFont typeface="Arial" pitchFamily="34" charset="0"/>
              <a:buChar char="•"/>
            </a:pPr>
            <a:r>
              <a:rPr lang="en-US" sz="2400" dirty="0" smtClean="0">
                <a:solidFill>
                  <a:srgbClr val="FFFF00"/>
                </a:solidFill>
              </a:rPr>
              <a:t> bronchial pathology</a:t>
            </a:r>
          </a:p>
          <a:p>
            <a:pPr lvl="2" algn="l">
              <a:buFont typeface="Arial" pitchFamily="34" charset="0"/>
              <a:buChar char="•"/>
            </a:pPr>
            <a:r>
              <a:rPr lang="en-US" sz="2400" dirty="0" smtClean="0">
                <a:solidFill>
                  <a:srgbClr val="FFFF00"/>
                </a:solidFill>
              </a:rPr>
              <a:t> </a:t>
            </a:r>
            <a:r>
              <a:rPr lang="en-US" sz="2400" dirty="0" err="1" smtClean="0">
                <a:solidFill>
                  <a:srgbClr val="FFFF00"/>
                </a:solidFill>
              </a:rPr>
              <a:t>hernia(s</a:t>
            </a:r>
            <a:r>
              <a:rPr lang="en-US" sz="2400" dirty="0" smtClean="0">
                <a:solidFill>
                  <a:srgbClr val="FFFF00"/>
                </a:solidFill>
              </a:rPr>
              <a:t>)</a:t>
            </a:r>
          </a:p>
          <a:p>
            <a:pPr lvl="2" algn="l">
              <a:buFont typeface="Arial" pitchFamily="34" charset="0"/>
              <a:buChar char="•"/>
            </a:pPr>
            <a:r>
              <a:rPr lang="en-US" sz="2400" dirty="0" smtClean="0">
                <a:solidFill>
                  <a:srgbClr val="FFFF00"/>
                </a:solidFill>
              </a:rPr>
              <a:t> lymphadenopathy</a:t>
            </a:r>
          </a:p>
          <a:p>
            <a:pPr lvl="2" algn="l">
              <a:buFont typeface="Arial" pitchFamily="34" charset="0"/>
              <a:buChar char="•"/>
            </a:pPr>
            <a:r>
              <a:rPr lang="en-US" sz="2400" dirty="0" smtClean="0">
                <a:solidFill>
                  <a:srgbClr val="FFFF00"/>
                </a:solidFill>
              </a:rPr>
              <a:t> congenital anomalies.</a:t>
            </a:r>
          </a:p>
          <a:p>
            <a:pPr lvl="2" algn="l"/>
            <a:endParaRPr lang="en-US" sz="2400" dirty="0" smtClean="0">
              <a:solidFill>
                <a:schemeClr val="bg1">
                  <a:lumMod val="95000"/>
                  <a:lumOff val="5000"/>
                </a:schemeClr>
              </a:solidFill>
            </a:endParaRPr>
          </a:p>
          <a:p>
            <a:pPr algn="l"/>
            <a:r>
              <a:rPr lang="en-US" sz="2400" i="1" dirty="0" smtClean="0">
                <a:solidFill>
                  <a:srgbClr val="92D050"/>
                </a:solidFill>
              </a:rPr>
              <a:t>Let’s look at some examples of the more common entities!</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Esophageal </a:t>
            </a:r>
            <a:r>
              <a:rPr lang="en-US" dirty="0" err="1" smtClean="0"/>
              <a:t>achalasia</a:t>
            </a:r>
            <a:r>
              <a:rPr lang="en-US" dirty="0" smtClean="0"/>
              <a:t> is a</a:t>
            </a:r>
            <a:r>
              <a:rPr lang="en-US" baseline="0" dirty="0" smtClean="0"/>
              <a:t> </a:t>
            </a:r>
            <a:r>
              <a:rPr lang="en-US" dirty="0" smtClean="0">
                <a:hlinkClick r:id="rId3" tooltip="Esophageal motility disorder"/>
              </a:rPr>
              <a:t>motility disorder</a:t>
            </a:r>
            <a:r>
              <a:rPr lang="en-US" dirty="0" smtClean="0"/>
              <a:t> involving the </a:t>
            </a:r>
            <a:r>
              <a:rPr lang="en-US" dirty="0" smtClean="0">
                <a:hlinkClick r:id="rId4" tooltip="Smooth muscle cell"/>
              </a:rPr>
              <a:t>smooth muscle</a:t>
            </a:r>
            <a:r>
              <a:rPr lang="en-US" dirty="0" smtClean="0"/>
              <a:t> layer of the </a:t>
            </a:r>
            <a:r>
              <a:rPr lang="en-US" dirty="0" smtClean="0">
                <a:hlinkClick r:id="rId5" tooltip="Esophagus"/>
              </a:rPr>
              <a:t>esophagus</a:t>
            </a:r>
            <a:r>
              <a:rPr lang="en-US" dirty="0" smtClean="0"/>
              <a:t> and the </a:t>
            </a:r>
            <a:r>
              <a:rPr lang="en-US" dirty="0" smtClean="0">
                <a:hlinkClick r:id="rId6" tooltip="Lower esophageal sphincter"/>
              </a:rPr>
              <a:t>lower esophageal sphincter</a:t>
            </a:r>
            <a:r>
              <a:rPr lang="en-US" dirty="0" smtClean="0"/>
              <a:t> (LES).</a:t>
            </a:r>
            <a:r>
              <a:rPr lang="en-US" baseline="30000" dirty="0" smtClean="0"/>
              <a:t> </a:t>
            </a:r>
            <a:r>
              <a:rPr lang="en-US" dirty="0" smtClean="0"/>
              <a:t> It is characterized by incomplete LES relaxation, increased LES tone, and lack of </a:t>
            </a:r>
            <a:r>
              <a:rPr lang="en-US" dirty="0" smtClean="0">
                <a:hlinkClick r:id="rId7" tooltip="Peristalsis"/>
              </a:rPr>
              <a:t>peristalsis</a:t>
            </a:r>
            <a:r>
              <a:rPr lang="en-US" dirty="0" smtClean="0"/>
              <a:t> of the esophagus (inability of smooth muscle to move food down the esophagus).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main symptoms of </a:t>
            </a:r>
            <a:r>
              <a:rPr lang="en-US" dirty="0" err="1" smtClean="0"/>
              <a:t>achalasia</a:t>
            </a:r>
            <a:r>
              <a:rPr lang="en-US" dirty="0" smtClean="0"/>
              <a:t> are </a:t>
            </a:r>
            <a:r>
              <a:rPr lang="en-US" dirty="0" smtClean="0">
                <a:hlinkClick r:id="rId8" tooltip="Dysphagia"/>
              </a:rPr>
              <a:t>dysphagia</a:t>
            </a:r>
            <a:r>
              <a:rPr lang="en-US" dirty="0" smtClean="0"/>
              <a:t> (difficulty in swallowing), </a:t>
            </a:r>
            <a:r>
              <a:rPr lang="en-US" dirty="0" smtClean="0">
                <a:hlinkClick r:id="rId9" tooltip="Regurgitation (digestion)"/>
              </a:rPr>
              <a:t>regurgitation</a:t>
            </a:r>
            <a:r>
              <a:rPr lang="en-US" dirty="0" smtClean="0"/>
              <a:t> of undigested food, </a:t>
            </a:r>
            <a:r>
              <a:rPr lang="en-US" dirty="0" smtClean="0">
                <a:hlinkClick r:id="rId10" tooltip="Chest pain"/>
              </a:rPr>
              <a:t>chest pain</a:t>
            </a:r>
            <a:r>
              <a:rPr lang="en-US" dirty="0" smtClean="0"/>
              <a:t> behind the sternum, and weight loss.</a:t>
            </a:r>
            <a:r>
              <a:rPr lang="en-US" baseline="30000" dirty="0" smtClean="0"/>
              <a:t> </a:t>
            </a:r>
            <a:r>
              <a:rPr lang="en-US" baseline="0" dirty="0" smtClean="0"/>
              <a:t> </a:t>
            </a:r>
            <a:r>
              <a:rPr lang="en-US" dirty="0" err="1" smtClean="0"/>
              <a:t>Dysphagia</a:t>
            </a:r>
            <a:r>
              <a:rPr lang="en-US" dirty="0" smtClean="0"/>
              <a:t> tends to become progressively worse over time and to involve both fluids and solids. Some people may also experience </a:t>
            </a:r>
            <a:r>
              <a:rPr lang="en-US" dirty="0" smtClean="0">
                <a:hlinkClick r:id="rId11" tooltip="Cough"/>
              </a:rPr>
              <a:t>coughing</a:t>
            </a:r>
            <a:r>
              <a:rPr lang="en-US" dirty="0" smtClean="0"/>
              <a:t> when lying in a horizontal position. The chest pain experienced, also known as </a:t>
            </a:r>
            <a:r>
              <a:rPr lang="en-US" dirty="0" err="1" smtClean="0"/>
              <a:t>cardiospasm</a:t>
            </a:r>
            <a:r>
              <a:rPr lang="en-US" dirty="0" smtClean="0"/>
              <a:t> and non-cardiac chest pain can often be mistaken for a heart attack. It can be extremely painful in some sufferers. Food and liquid, including saliva, are retained in the esophagus and may cause</a:t>
            </a:r>
            <a:r>
              <a:rPr lang="en-US" baseline="0" dirty="0" smtClean="0"/>
              <a:t> aspiration</a:t>
            </a:r>
            <a:r>
              <a:rPr lang="en-US" dirty="0" smtClean="0"/>
              <a:t>.</a:t>
            </a:r>
            <a:endParaRPr lang="en-US" dirty="0" smtClean="0"/>
          </a:p>
          <a:p>
            <a:endParaRPr lang="en-US" dirty="0" smtClean="0"/>
          </a:p>
          <a:p>
            <a:r>
              <a:rPr lang="en-US" dirty="0" smtClean="0"/>
              <a:t>Diagnosis is reached with </a:t>
            </a:r>
            <a:r>
              <a:rPr lang="en-US" dirty="0" smtClean="0">
                <a:hlinkClick r:id="rId12" tooltip="Esophageal manometry"/>
              </a:rPr>
              <a:t>esophageal manometry</a:t>
            </a:r>
            <a:r>
              <a:rPr lang="en-US" dirty="0" smtClean="0"/>
              <a:t> and </a:t>
            </a:r>
            <a:r>
              <a:rPr lang="en-US" dirty="0" smtClean="0">
                <a:hlinkClick r:id="rId13" tooltip="Barium swallow"/>
              </a:rPr>
              <a:t>barium swallow</a:t>
            </a:r>
            <a:r>
              <a:rPr lang="en-US" dirty="0" smtClean="0"/>
              <a:t> radiographic studies. Various treatments are available, although none cures the condition. Certain medications or </a:t>
            </a:r>
            <a:r>
              <a:rPr lang="en-US" dirty="0" smtClean="0">
                <a:hlinkClick r:id="rId14" tooltip="Botulinum toxin"/>
              </a:rPr>
              <a:t>Botox</a:t>
            </a:r>
            <a:r>
              <a:rPr lang="en-US" dirty="0" smtClean="0"/>
              <a:t> may be used in some cases, but more permanent relief is brought by </a:t>
            </a:r>
            <a:r>
              <a:rPr lang="en-US" dirty="0" smtClean="0">
                <a:hlinkClick r:id="rId15" tooltip="Esophageal dilatation"/>
              </a:rPr>
              <a:t>esophageal dilatation</a:t>
            </a:r>
            <a:r>
              <a:rPr lang="en-US" dirty="0" smtClean="0"/>
              <a:t> and surgical cleaving of the muscle (so-called</a:t>
            </a:r>
            <a:r>
              <a:rPr lang="en-US" baseline="0" dirty="0" smtClean="0"/>
              <a:t> </a:t>
            </a:r>
            <a:r>
              <a:rPr lang="en-US" dirty="0" smtClean="0">
                <a:hlinkClick r:id="rId16" tooltip="Heller myotomy"/>
              </a:rPr>
              <a:t>Heller myotomy</a:t>
            </a:r>
            <a:r>
              <a:rPr lang="en-US" dirty="0" smtClean="0"/>
              <a:t>).</a:t>
            </a:r>
          </a:p>
          <a:p>
            <a:endParaRPr lang="en-US" dirty="0" smtClean="0"/>
          </a:p>
          <a:p>
            <a:r>
              <a:rPr lang="en-US" dirty="0" smtClean="0"/>
              <a:t>The most common form is primary </a:t>
            </a:r>
            <a:r>
              <a:rPr lang="en-US" dirty="0" err="1" smtClean="0"/>
              <a:t>achalasia</a:t>
            </a:r>
            <a:r>
              <a:rPr lang="en-US" dirty="0" smtClean="0"/>
              <a:t>, which has no known underlying cause. It is due to failure of distal esophageal inhibitory neurons. However, a small proportion occurs secondary to other conditions, such as </a:t>
            </a:r>
            <a:r>
              <a:rPr lang="en-US" dirty="0" smtClean="0">
                <a:hlinkClick r:id="rId17" tooltip="Esophageal cancer"/>
              </a:rPr>
              <a:t>esophageal cancer</a:t>
            </a:r>
            <a:r>
              <a:rPr lang="en-US" dirty="0" smtClean="0"/>
              <a:t> or </a:t>
            </a:r>
            <a:r>
              <a:rPr lang="en-US" dirty="0" smtClean="0">
                <a:hlinkClick r:id="rId18" tooltip="Chagas disease"/>
              </a:rPr>
              <a:t>Chagas disease</a:t>
            </a:r>
            <a:r>
              <a:rPr lang="en-US" dirty="0" smtClean="0"/>
              <a:t> (an infectious disease common in South America).</a:t>
            </a:r>
            <a:r>
              <a:rPr lang="en-US" baseline="30000" dirty="0" smtClean="0"/>
              <a:t> </a:t>
            </a:r>
            <a:r>
              <a:rPr lang="en-US" baseline="0" dirty="0" smtClean="0"/>
              <a:t> </a:t>
            </a:r>
            <a:r>
              <a:rPr lang="en-US" dirty="0" err="1" smtClean="0"/>
              <a:t>Achalasia</a:t>
            </a:r>
            <a:r>
              <a:rPr lang="en-US" dirty="0" smtClean="0"/>
              <a:t> affects about one person in 100,000 per year.</a:t>
            </a:r>
            <a:r>
              <a:rPr lang="en-US" baseline="30000" dirty="0" smtClean="0"/>
              <a:t> </a:t>
            </a:r>
            <a:r>
              <a:rPr lang="en-US" baseline="0" dirty="0" smtClean="0"/>
              <a:t> </a:t>
            </a:r>
            <a:r>
              <a:rPr lang="en-US" dirty="0" smtClean="0"/>
              <a:t>There is no gender predominance for the occurrence of disease.</a:t>
            </a:r>
            <a:endParaRPr lang="en-US" b="1" dirty="0" smtClean="0"/>
          </a:p>
          <a:p>
            <a:endParaRPr lang="en-US" dirty="0" smtClean="0"/>
          </a:p>
          <a:p>
            <a:r>
              <a:rPr lang="en-US" dirty="0" smtClean="0"/>
              <a:t>Note the characteristic </a:t>
            </a:r>
            <a:r>
              <a:rPr lang="en-US" dirty="0" err="1" smtClean="0"/>
              <a:t>megaesophagus</a:t>
            </a:r>
            <a:r>
              <a:rPr lang="en-US" baseline="0" dirty="0" smtClean="0"/>
              <a:t> and </a:t>
            </a:r>
            <a:r>
              <a:rPr lang="en-US" dirty="0" smtClean="0"/>
              <a:t>beak or bird’s beak appearance at the distal esophagus and </a:t>
            </a:r>
            <a:r>
              <a:rPr lang="en-US" dirty="0" err="1" smtClean="0"/>
              <a:t>gastroesophageal</a:t>
            </a:r>
            <a:r>
              <a:rPr lang="en-US" baseline="0" dirty="0" smtClean="0"/>
              <a:t> junction.</a:t>
            </a:r>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main </a:t>
            </a:r>
            <a:r>
              <a:rPr lang="en-US" dirty="0" smtClean="0">
                <a:hlinkClick r:id="rId3" tooltip="Histopathology"/>
              </a:rPr>
              <a:t>sub-types</a:t>
            </a:r>
            <a:r>
              <a:rPr lang="en-US" dirty="0" smtClean="0"/>
              <a:t> of esophageal</a:t>
            </a:r>
            <a:r>
              <a:rPr lang="en-US" baseline="0" dirty="0" smtClean="0"/>
              <a:t> carcinoma</a:t>
            </a:r>
            <a:r>
              <a:rPr lang="en-US" dirty="0" smtClean="0"/>
              <a:t> are </a:t>
            </a:r>
            <a:r>
              <a:rPr lang="en-US" dirty="0" smtClean="0">
                <a:hlinkClick r:id="rId4" tooltip="Squamous-cell carcinoma"/>
              </a:rPr>
              <a:t>squamous-cell carcinoma</a:t>
            </a:r>
            <a:r>
              <a:rPr lang="en-US" baseline="30000" dirty="0" smtClean="0"/>
              <a:t>,</a:t>
            </a:r>
            <a:r>
              <a:rPr lang="en-US" baseline="0" dirty="0" smtClean="0"/>
              <a:t> </a:t>
            </a:r>
            <a:r>
              <a:rPr lang="en-US" dirty="0" smtClean="0"/>
              <a:t>which is more common in the </a:t>
            </a:r>
            <a:r>
              <a:rPr lang="en-US" dirty="0" smtClean="0">
                <a:hlinkClick r:id="rId5" tooltip="Developing world"/>
              </a:rPr>
              <a:t>developing world</a:t>
            </a:r>
            <a:r>
              <a:rPr lang="en-US" dirty="0" smtClean="0"/>
              <a:t>, and </a:t>
            </a:r>
            <a:r>
              <a:rPr lang="en-US" dirty="0" smtClean="0">
                <a:hlinkClick r:id="rId6" tooltip="Adenocarcinoma"/>
              </a:rPr>
              <a:t>adenocarcinoma</a:t>
            </a:r>
            <a:r>
              <a:rPr lang="en-US" dirty="0" smtClean="0"/>
              <a:t>, which is more common in the </a:t>
            </a:r>
            <a:r>
              <a:rPr lang="en-US" dirty="0" smtClean="0">
                <a:hlinkClick r:id="rId7" tooltip="Developed world"/>
              </a:rPr>
              <a:t>developed world</a:t>
            </a:r>
            <a:r>
              <a:rPr lang="en-US" dirty="0" smtClean="0"/>
              <a:t>.</a:t>
            </a:r>
            <a:r>
              <a:rPr lang="en-US" baseline="30000" dirty="0" smtClean="0"/>
              <a:t> </a:t>
            </a:r>
            <a:r>
              <a:rPr lang="en-US" baseline="0" dirty="0" smtClean="0"/>
              <a:t> </a:t>
            </a:r>
            <a:r>
              <a:rPr lang="en-US" dirty="0" err="1" smtClean="0"/>
              <a:t>Squamous</a:t>
            </a:r>
            <a:r>
              <a:rPr lang="en-US" dirty="0" smtClean="0"/>
              <a:t>-cell carcinoma arises from the </a:t>
            </a:r>
            <a:r>
              <a:rPr lang="en-US" dirty="0" smtClean="0">
                <a:hlinkClick r:id="rId8" tooltip="Squamous epithelium"/>
              </a:rPr>
              <a:t>epithelial cells</a:t>
            </a:r>
            <a:r>
              <a:rPr lang="en-US" dirty="0" smtClean="0"/>
              <a:t> that line the esophagus.</a:t>
            </a:r>
            <a:r>
              <a:rPr lang="en-US" baseline="0" dirty="0" smtClean="0"/>
              <a:t>  </a:t>
            </a:r>
            <a:r>
              <a:rPr lang="en-US" dirty="0" smtClean="0"/>
              <a:t> </a:t>
            </a:r>
            <a:r>
              <a:rPr lang="en-US" dirty="0" err="1" smtClean="0"/>
              <a:t>Adenocarcinoma</a:t>
            </a:r>
            <a:r>
              <a:rPr lang="en-US" dirty="0" smtClean="0"/>
              <a:t> arises from </a:t>
            </a:r>
            <a:r>
              <a:rPr lang="en-US" dirty="0" smtClean="0">
                <a:hlinkClick r:id="rId9" tooltip="Glandular"/>
              </a:rPr>
              <a:t>glandular</a:t>
            </a:r>
            <a:r>
              <a:rPr lang="en-US" dirty="0" smtClean="0"/>
              <a:t> cells present in the lower third of the esophagus, often where they have already </a:t>
            </a:r>
            <a:r>
              <a:rPr lang="en-US" dirty="0" smtClean="0">
                <a:hlinkClick r:id="rId10" tooltip="Intestinal metaplasia"/>
              </a:rPr>
              <a:t>transformed to intestinal cell type</a:t>
            </a:r>
            <a:r>
              <a:rPr lang="en-US" dirty="0" smtClean="0"/>
              <a:t> (also</a:t>
            </a:r>
            <a:r>
              <a:rPr lang="en-US" baseline="0" dirty="0" smtClean="0"/>
              <a:t> known </a:t>
            </a:r>
            <a:r>
              <a:rPr lang="en-US" dirty="0" smtClean="0"/>
              <a:t>as </a:t>
            </a:r>
            <a:r>
              <a:rPr lang="en-US" dirty="0" smtClean="0">
                <a:hlinkClick r:id="rId11" tooltip="Barrett's esophagus"/>
              </a:rPr>
              <a:t>Barrett's esophagus</a:t>
            </a:r>
            <a:r>
              <a:rPr lang="en-US" dirty="0" smtClean="0"/>
              <a:t>).</a:t>
            </a:r>
            <a:r>
              <a:rPr lang="en-US" baseline="0" dirty="0" smtClean="0"/>
              <a:t>  </a:t>
            </a:r>
            <a:r>
              <a:rPr lang="en-US" dirty="0" smtClean="0"/>
              <a:t>The most common causes of the </a:t>
            </a:r>
            <a:r>
              <a:rPr lang="en-US" dirty="0" err="1" smtClean="0"/>
              <a:t>squamous</a:t>
            </a:r>
            <a:r>
              <a:rPr lang="en-US" dirty="0" smtClean="0"/>
              <a:t>-cell type are: tobacco, alcohol, very hot drinks, and a poor diet.</a:t>
            </a:r>
            <a:r>
              <a:rPr lang="en-US" baseline="0" dirty="0" smtClean="0"/>
              <a:t>  </a:t>
            </a:r>
            <a:r>
              <a:rPr lang="en-US" dirty="0" smtClean="0"/>
              <a:t>The most common causes of the </a:t>
            </a:r>
            <a:r>
              <a:rPr lang="en-US" dirty="0" err="1" smtClean="0"/>
              <a:t>adenocarcinoma</a:t>
            </a:r>
            <a:r>
              <a:rPr lang="en-US" dirty="0" smtClean="0"/>
              <a:t> type are smoking, </a:t>
            </a:r>
            <a:r>
              <a:rPr lang="en-US" dirty="0" smtClean="0">
                <a:hlinkClick r:id="rId12" tooltip="Obesity"/>
              </a:rPr>
              <a:t>obesity</a:t>
            </a:r>
            <a:r>
              <a:rPr lang="en-US" dirty="0" smtClean="0"/>
              <a:t>, and </a:t>
            </a:r>
            <a:r>
              <a:rPr lang="en-US" dirty="0" smtClean="0">
                <a:hlinkClick r:id="rId13" tooltip="Acid reflux"/>
              </a:rPr>
              <a:t>acid reflux</a:t>
            </a:r>
            <a:r>
              <a:rPr lang="en-US" dirty="0" smtClean="0"/>
              <a:t>.</a:t>
            </a:r>
          </a:p>
          <a:p>
            <a:endParaRPr lang="en-US" dirty="0" smtClean="0"/>
          </a:p>
          <a:p>
            <a:r>
              <a:rPr lang="en-US" dirty="0" smtClean="0"/>
              <a:t>Note the large mass by CT, which is hot on PET imaging.  A small upper mediastinal LN is also visualized.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esophageal </a:t>
            </a:r>
            <a:r>
              <a:rPr lang="en-US" dirty="0" err="1" smtClean="0"/>
              <a:t>diverticulum</a:t>
            </a:r>
            <a:r>
              <a:rPr lang="en-US" dirty="0" smtClean="0"/>
              <a:t> is an </a:t>
            </a:r>
            <a:r>
              <a:rPr lang="en-US" dirty="0" err="1" smtClean="0"/>
              <a:t>outpouching</a:t>
            </a:r>
            <a:r>
              <a:rPr lang="en-US" dirty="0" smtClean="0"/>
              <a:t> of mucosa through the muscular layer of the esophagus. It can be asymptomatic or cause </a:t>
            </a:r>
            <a:r>
              <a:rPr lang="en-US" dirty="0" err="1" smtClean="0"/>
              <a:t>dysphagia</a:t>
            </a:r>
            <a:r>
              <a:rPr lang="en-US" dirty="0" smtClean="0"/>
              <a:t> and regurgitation.</a:t>
            </a:r>
          </a:p>
          <a:p>
            <a:endParaRPr lang="en-US" dirty="0" smtClean="0"/>
          </a:p>
          <a:p>
            <a:r>
              <a:rPr lang="en-US" dirty="0" smtClean="0"/>
              <a:t>There are several types of esophageal </a:t>
            </a:r>
            <a:r>
              <a:rPr lang="en-US" dirty="0" err="1" smtClean="0"/>
              <a:t>diverticula</a:t>
            </a:r>
            <a:r>
              <a:rPr lang="en-US" dirty="0" smtClean="0"/>
              <a:t>, each of different origin:</a:t>
            </a:r>
          </a:p>
          <a:p>
            <a:r>
              <a:rPr lang="en-US" dirty="0" smtClean="0"/>
              <a:t>	</a:t>
            </a:r>
            <a:r>
              <a:rPr lang="en-US" dirty="0" err="1" smtClean="0"/>
              <a:t>Zenker</a:t>
            </a:r>
            <a:r>
              <a:rPr lang="en-US" dirty="0" smtClean="0"/>
              <a:t> (pharyngeal) </a:t>
            </a:r>
            <a:r>
              <a:rPr lang="en-US" dirty="0" err="1" smtClean="0"/>
              <a:t>diverticula</a:t>
            </a:r>
            <a:r>
              <a:rPr lang="en-US" dirty="0" smtClean="0"/>
              <a:t> are posterior </a:t>
            </a:r>
            <a:r>
              <a:rPr lang="en-US" dirty="0" err="1" smtClean="0"/>
              <a:t>outpouchings</a:t>
            </a:r>
            <a:r>
              <a:rPr lang="en-US" dirty="0" smtClean="0"/>
              <a:t> of mucosa and </a:t>
            </a:r>
            <a:r>
              <a:rPr lang="en-US" dirty="0" err="1" smtClean="0"/>
              <a:t>submucosa</a:t>
            </a:r>
            <a:r>
              <a:rPr lang="en-US" dirty="0" smtClean="0"/>
              <a:t> through the </a:t>
            </a:r>
            <a:r>
              <a:rPr lang="en-US" dirty="0" err="1" smtClean="0"/>
              <a:t>cricopharyngeal</a:t>
            </a:r>
            <a:r>
              <a:rPr lang="en-US" dirty="0" smtClean="0"/>
              <a:t> muscle, probably resulting from an </a:t>
            </a:r>
            <a:r>
              <a:rPr lang="en-US" dirty="0" err="1" smtClean="0"/>
              <a:t>incoordination</a:t>
            </a:r>
            <a:r>
              <a:rPr lang="en-US" dirty="0" smtClean="0"/>
              <a:t> between pharyngeal propulsion and </a:t>
            </a:r>
            <a:r>
              <a:rPr lang="en-US" dirty="0" err="1" smtClean="0"/>
              <a:t>cricopharyngeal</a:t>
            </a:r>
            <a:r>
              <a:rPr lang="en-US" dirty="0" smtClean="0"/>
              <a:t> relaxation.</a:t>
            </a:r>
          </a:p>
          <a:p>
            <a:r>
              <a:rPr lang="en-US" dirty="0" smtClean="0"/>
              <a:t>	</a:t>
            </a:r>
            <a:r>
              <a:rPr lang="en-US" dirty="0" err="1" smtClean="0"/>
              <a:t>Midesophageal</a:t>
            </a:r>
            <a:r>
              <a:rPr lang="en-US" dirty="0" smtClean="0"/>
              <a:t> (traction) </a:t>
            </a:r>
            <a:r>
              <a:rPr lang="en-US" dirty="0" err="1" smtClean="0"/>
              <a:t>diverticula</a:t>
            </a:r>
            <a:r>
              <a:rPr lang="en-US" dirty="0" smtClean="0"/>
              <a:t> are caused by traction from cicatrix related to mediastinal inflammatory lesions,</a:t>
            </a:r>
            <a:r>
              <a:rPr lang="en-US" baseline="0" dirty="0" smtClean="0"/>
              <a:t> classically TB</a:t>
            </a:r>
            <a:r>
              <a:rPr lang="en-US" dirty="0" smtClean="0"/>
              <a:t>.</a:t>
            </a:r>
          </a:p>
          <a:p>
            <a:r>
              <a:rPr lang="en-US" dirty="0" smtClean="0"/>
              <a:t>	</a:t>
            </a:r>
            <a:r>
              <a:rPr lang="en-US" dirty="0" err="1" smtClean="0"/>
              <a:t>Epiphrenic</a:t>
            </a:r>
            <a:r>
              <a:rPr lang="en-US" dirty="0" smtClean="0"/>
              <a:t> (</a:t>
            </a:r>
            <a:r>
              <a:rPr lang="en-US" dirty="0" err="1" smtClean="0"/>
              <a:t>pulsion</a:t>
            </a:r>
            <a:r>
              <a:rPr lang="en-US" dirty="0" smtClean="0"/>
              <a:t>) </a:t>
            </a:r>
            <a:r>
              <a:rPr lang="en-US" dirty="0" err="1" smtClean="0"/>
              <a:t>diverticula</a:t>
            </a:r>
            <a:r>
              <a:rPr lang="en-US" dirty="0" smtClean="0"/>
              <a:t> occur just above the diaphragm and may accompany a motility disorder </a:t>
            </a:r>
            <a:r>
              <a:rPr lang="en-US" baseline="0" dirty="0" smtClean="0"/>
              <a:t> such as </a:t>
            </a:r>
            <a:r>
              <a:rPr lang="en-US" dirty="0" err="1" smtClean="0"/>
              <a:t>achalasia</a:t>
            </a:r>
            <a:r>
              <a:rPr lang="en-US" baseline="0" dirty="0" smtClean="0"/>
              <a:t> or</a:t>
            </a:r>
            <a:r>
              <a:rPr lang="en-US" dirty="0" smtClean="0"/>
              <a:t> diffuse esophageal spasm.</a:t>
            </a:r>
          </a:p>
          <a:p>
            <a:endParaRPr lang="en-US" dirty="0" smtClean="0"/>
          </a:p>
          <a:p>
            <a:r>
              <a:rPr lang="en-US" dirty="0" smtClean="0"/>
              <a:t>A </a:t>
            </a:r>
            <a:r>
              <a:rPr lang="en-US" dirty="0" err="1" smtClean="0"/>
              <a:t>Zenker</a:t>
            </a:r>
            <a:r>
              <a:rPr lang="en-US" dirty="0" smtClean="0"/>
              <a:t> </a:t>
            </a:r>
            <a:r>
              <a:rPr lang="en-US" dirty="0" err="1" smtClean="0"/>
              <a:t>diverticulum</a:t>
            </a:r>
            <a:r>
              <a:rPr lang="en-US" dirty="0" smtClean="0"/>
              <a:t> fills with food that might be regurgitated when the patient bends or lies down.  Aspiration </a:t>
            </a:r>
            <a:r>
              <a:rPr lang="en-US" dirty="0" err="1" smtClean="0"/>
              <a:t>pneumonitis</a:t>
            </a:r>
            <a:r>
              <a:rPr lang="en-US" dirty="0" smtClean="0"/>
              <a:t> may result. Rarely, the pouch becomes large, causing </a:t>
            </a:r>
            <a:r>
              <a:rPr lang="en-US" dirty="0" err="1" smtClean="0"/>
              <a:t>dysphagia</a:t>
            </a:r>
            <a:r>
              <a:rPr lang="en-US" dirty="0" smtClean="0"/>
              <a:t> and sometimes a palpable neck mass.</a:t>
            </a:r>
          </a:p>
          <a:p>
            <a:r>
              <a:rPr lang="en-US" dirty="0" smtClean="0"/>
              <a:t>Traction and lower</a:t>
            </a:r>
            <a:r>
              <a:rPr lang="en-US" baseline="0" dirty="0" smtClean="0"/>
              <a:t> esophageal </a:t>
            </a:r>
            <a:r>
              <a:rPr lang="en-US" baseline="0" dirty="0" err="1" smtClean="0"/>
              <a:t>pulsion</a:t>
            </a:r>
            <a:r>
              <a:rPr lang="en-US" dirty="0" smtClean="0"/>
              <a:t> </a:t>
            </a:r>
            <a:r>
              <a:rPr lang="en-US" dirty="0" err="1" smtClean="0"/>
              <a:t>diverticula</a:t>
            </a:r>
            <a:r>
              <a:rPr lang="en-US" dirty="0" smtClean="0"/>
              <a:t> are rarely symptomatic.</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err="1" smtClean="0"/>
              <a:t>Oesophageal</a:t>
            </a:r>
            <a:r>
              <a:rPr lang="en-US" b="1" dirty="0" smtClean="0"/>
              <a:t> leiomyoma </a:t>
            </a:r>
            <a:r>
              <a:rPr lang="en-US" dirty="0" smtClean="0"/>
              <a:t>is a benign smooth-muscle neoplasm of the </a:t>
            </a:r>
            <a:r>
              <a:rPr lang="en-US" dirty="0" smtClean="0">
                <a:hlinkClick r:id="rId3"/>
              </a:rPr>
              <a:t>oesophagus</a:t>
            </a:r>
            <a:r>
              <a:rPr lang="en-US" dirty="0" smtClean="0"/>
              <a:t>. It is the most common </a:t>
            </a:r>
            <a:r>
              <a:rPr lang="en-US" dirty="0" smtClean="0">
                <a:hlinkClick r:id="rId4"/>
              </a:rPr>
              <a:t>benign tumour of the oesophagus</a:t>
            </a:r>
            <a:r>
              <a:rPr lang="en-US" dirty="0" smtClean="0"/>
              <a:t>.</a:t>
            </a:r>
          </a:p>
          <a:p>
            <a:endParaRPr lang="en-US" b="1" dirty="0" smtClean="0"/>
          </a:p>
          <a:p>
            <a:r>
              <a:rPr lang="en-US" dirty="0" smtClean="0"/>
              <a:t>It most frequently presents in young and middle age groups (20-50 years). The overall incidence is around 25 per 10,000 by autopsy series.</a:t>
            </a:r>
          </a:p>
          <a:p>
            <a:endParaRPr lang="en-US" b="1" dirty="0" smtClean="0"/>
          </a:p>
          <a:p>
            <a:r>
              <a:rPr lang="en-US" dirty="0" smtClean="0"/>
              <a:t>The clinical presentation would often depend on the size of </a:t>
            </a:r>
            <a:r>
              <a:rPr lang="en-US" dirty="0" err="1" smtClean="0"/>
              <a:t>tumour</a:t>
            </a:r>
            <a:r>
              <a:rPr lang="en-US" dirty="0" smtClean="0"/>
              <a:t>:</a:t>
            </a:r>
          </a:p>
          <a:p>
            <a:r>
              <a:rPr lang="en-US" dirty="0" smtClean="0"/>
              <a:t>small </a:t>
            </a:r>
            <a:r>
              <a:rPr lang="en-US" dirty="0" err="1" smtClean="0"/>
              <a:t>tumours</a:t>
            </a:r>
            <a:r>
              <a:rPr lang="en-US" dirty="0" smtClean="0"/>
              <a:t> (&lt;5 cm): usually no symptoms</a:t>
            </a:r>
          </a:p>
          <a:p>
            <a:r>
              <a:rPr lang="en-US" dirty="0" smtClean="0"/>
              <a:t>large </a:t>
            </a:r>
            <a:r>
              <a:rPr lang="en-US" dirty="0" err="1" smtClean="0"/>
              <a:t>tumours</a:t>
            </a:r>
            <a:r>
              <a:rPr lang="en-US" dirty="0" smtClean="0"/>
              <a:t>: may cause </a:t>
            </a:r>
            <a:r>
              <a:rPr lang="en-US" dirty="0" err="1" smtClean="0"/>
              <a:t>dysphagia</a:t>
            </a:r>
            <a:r>
              <a:rPr lang="en-US" dirty="0" smtClean="0"/>
              <a:t>, regurgitation, </a:t>
            </a:r>
            <a:r>
              <a:rPr lang="en-US" dirty="0" err="1" smtClean="0"/>
              <a:t>oesophageal</a:t>
            </a:r>
            <a:r>
              <a:rPr lang="en-US" dirty="0" smtClean="0"/>
              <a:t> </a:t>
            </a:r>
            <a:r>
              <a:rPr lang="en-US" dirty="0" err="1" smtClean="0"/>
              <a:t>obstruction,chest</a:t>
            </a:r>
            <a:r>
              <a:rPr lang="en-US" dirty="0" smtClean="0"/>
              <a:t> pain, cough, and rarely bleeding</a:t>
            </a:r>
          </a:p>
          <a:p>
            <a:endParaRPr lang="en-US" b="1" dirty="0" smtClean="0"/>
          </a:p>
          <a:p>
            <a:r>
              <a:rPr lang="en-US" dirty="0" smtClean="0"/>
              <a:t>Like other </a:t>
            </a:r>
            <a:r>
              <a:rPr lang="en-US" dirty="0" err="1" smtClean="0"/>
              <a:t>leiomyomas</a:t>
            </a:r>
            <a:r>
              <a:rPr lang="en-US" dirty="0" smtClean="0"/>
              <a:t>, they comprise smooth muscle overgrowth.</a:t>
            </a:r>
          </a:p>
          <a:p>
            <a:endParaRPr lang="en-US" b="1" dirty="0" smtClean="0"/>
          </a:p>
          <a:p>
            <a:r>
              <a:rPr lang="en-US" dirty="0" smtClean="0"/>
              <a:t>They typically involve the mid-to-distal esophagus.</a:t>
            </a:r>
          </a:p>
          <a:p>
            <a:endParaRPr lang="en-US" dirty="0" smtClean="0"/>
          </a:p>
          <a:p>
            <a:r>
              <a:rPr lang="en-US" dirty="0" smtClean="0"/>
              <a:t>On barium swallow, one sees a discrete ovoid mass that is well outlined by barium. Its borders</a:t>
            </a:r>
            <a:r>
              <a:rPr lang="en-US" baseline="0" dirty="0" smtClean="0"/>
              <a:t> classically form 90-degree</a:t>
            </a:r>
            <a:r>
              <a:rPr lang="en-US" dirty="0" smtClean="0"/>
              <a:t> or slightly obtuse angles with the esophageal wall.</a:t>
            </a:r>
          </a:p>
          <a:p>
            <a:endParaRPr lang="en-US" b="1" dirty="0" smtClean="0"/>
          </a:p>
          <a:p>
            <a:r>
              <a:rPr lang="en-US" dirty="0" smtClean="0"/>
              <a:t>CT</a:t>
            </a:r>
            <a:r>
              <a:rPr lang="en-US" baseline="0" dirty="0" smtClean="0"/>
              <a:t> f</a:t>
            </a:r>
            <a:r>
              <a:rPr lang="en-US" dirty="0" smtClean="0"/>
              <a:t>indings include:</a:t>
            </a:r>
          </a:p>
          <a:p>
            <a:r>
              <a:rPr lang="en-US" dirty="0" smtClean="0"/>
              <a:t>	ovoid intramural solitary mass with a smooth surface</a:t>
            </a:r>
          </a:p>
          <a:p>
            <a:r>
              <a:rPr lang="en-US" dirty="0" smtClean="0"/>
              <a:t>	the presence of calcifications is almost </a:t>
            </a:r>
            <a:r>
              <a:rPr lang="en-US" dirty="0" err="1" smtClean="0"/>
              <a:t>pathognomonic</a:t>
            </a:r>
            <a:r>
              <a:rPr lang="en-US" dirty="0" smtClean="0"/>
              <a:t> </a:t>
            </a:r>
          </a:p>
          <a:p>
            <a:r>
              <a:rPr lang="en-US" dirty="0" smtClean="0"/>
              <a:t>	narrowing of esophageal lumen</a:t>
            </a:r>
          </a:p>
          <a:p>
            <a:r>
              <a:rPr lang="en-US" dirty="0" smtClean="0"/>
              <a:t>	displacement of the esophageal</a:t>
            </a:r>
            <a:r>
              <a:rPr lang="en-US" baseline="0" dirty="0" smtClean="0"/>
              <a:t> lumen</a:t>
            </a:r>
            <a:endParaRPr lang="en-US" dirty="0" smtClean="0"/>
          </a:p>
          <a:p>
            <a:r>
              <a:rPr lang="en-US" dirty="0" smtClean="0"/>
              <a:t>	moderate diffuse contrast-</a:t>
            </a:r>
            <a:r>
              <a:rPr lang="en-US" dirty="0" err="1" smtClean="0"/>
              <a:t>enchancement</a:t>
            </a:r>
            <a:endParaRPr lang="en-US" dirty="0" smtClean="0"/>
          </a:p>
          <a:p>
            <a:r>
              <a:rPr lang="en-US" dirty="0" smtClean="0"/>
              <a:t>	absence</a:t>
            </a:r>
            <a:r>
              <a:rPr lang="en-US" baseline="0" dirty="0" smtClean="0"/>
              <a:t> of</a:t>
            </a:r>
            <a:r>
              <a:rPr lang="en-US" dirty="0" smtClean="0"/>
              <a:t> signs of invasion of adjacent tissue</a:t>
            </a:r>
          </a:p>
          <a:p>
            <a:endParaRPr lang="en-US" dirty="0"/>
          </a:p>
        </p:txBody>
      </p:sp>
      <p:sp>
        <p:nvSpPr>
          <p:cNvPr id="4" name="Slide Number Placeholder 3"/>
          <p:cNvSpPr>
            <a:spLocks noGrp="1"/>
          </p:cNvSpPr>
          <p:nvPr>
            <p:ph type="sldNum" sz="quarter" idx="10"/>
          </p:nvPr>
        </p:nvSpPr>
        <p:spPr/>
        <p:txBody>
          <a:bodyPr/>
          <a:lstStyle/>
          <a:p>
            <a:fld id="{49BFB4B6-EA00-6C40-84FB-BCF9DB6ACCD9}"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9701C-6740-4157-AD16-072973A1F194}"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701C-6740-4157-AD16-072973A1F194}"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701C-6740-4157-AD16-072973A1F194}"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701C-6740-4157-AD16-072973A1F194}"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9701C-6740-4157-AD16-072973A1F194}"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9701C-6740-4157-AD16-072973A1F194}"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9701C-6740-4157-AD16-072973A1F194}" type="datetimeFigureOut">
              <a:rPr lang="en-US" smtClean="0"/>
              <a:pPr/>
              <a:t>4/4/16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9701C-6740-4157-AD16-072973A1F194}" type="datetimeFigureOut">
              <a:rPr lang="en-US" smtClean="0"/>
              <a:pPr/>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701C-6740-4157-AD16-072973A1F194}" type="datetimeFigureOut">
              <a:rPr lang="en-US" smtClean="0"/>
              <a:pPr/>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701C-6740-4157-AD16-072973A1F194}"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701C-6740-4157-AD16-072973A1F194}"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17341-9349-4705-83C9-B85409E319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9701C-6740-4157-AD16-072973A1F194}" type="datetimeFigureOut">
              <a:rPr lang="en-US" smtClean="0"/>
              <a:pPr/>
              <a:t>4/4/16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17341-9349-4705-83C9-B85409E319B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gif"/><Relationship Id="rId3"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gif"/><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gif"/><Relationship Id="rId3"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gi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gif"/><Relationship Id="rId3"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27.gi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4.gif"/></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gif"/><Relationship Id="rId3" Type="http://schemas.openxmlformats.org/officeDocument/2006/relationships/image" Target="../media/image4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gif"/><Relationship Id="rId3" Type="http://schemas.openxmlformats.org/officeDocument/2006/relationships/image" Target="../media/image42.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gif"/><Relationship Id="rId3" Type="http://schemas.openxmlformats.org/officeDocument/2006/relationships/image" Target="../media/image45.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gif"/><Relationship Id="rId3" Type="http://schemas.openxmlformats.org/officeDocument/2006/relationships/image" Target="../media/image51.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gif"/></Relationships>
</file>

<file path=ppt/slides/_rels/slide57.xml.rels><?xml version="1.0" encoding="UTF-8" standalone="yes"?>
<Relationships xmlns="http://schemas.openxmlformats.org/package/2006/relationships"><Relationship Id="rId3" Type="http://schemas.openxmlformats.org/officeDocument/2006/relationships/image" Target="../media/image53.gif"/><Relationship Id="rId4" Type="http://schemas.openxmlformats.org/officeDocument/2006/relationships/image" Target="../media/image54.gi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8.xml.rels><?xml version="1.0" encoding="UTF-8" standalone="yes"?>
<Relationships xmlns="http://schemas.openxmlformats.org/package/2006/relationships"><Relationship Id="rId3" Type="http://schemas.openxmlformats.org/officeDocument/2006/relationships/image" Target="../media/image53.gif"/><Relationship Id="rId4" Type="http://schemas.openxmlformats.org/officeDocument/2006/relationships/image" Target="../media/image54.gi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gi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80105" y="2667000"/>
            <a:ext cx="8191281" cy="1569660"/>
          </a:xfrm>
          <a:prstGeom prst="rect">
            <a:avLst/>
          </a:prstGeom>
          <a:noFill/>
        </p:spPr>
        <p:txBody>
          <a:bodyPr wrap="none" rtlCol="0">
            <a:spAutoFit/>
          </a:bodyPr>
          <a:lstStyle/>
          <a:p>
            <a:pPr algn="ctr"/>
            <a:r>
              <a:rPr lang="en-US" sz="3600" dirty="0">
                <a:solidFill>
                  <a:srgbClr val="FFFF00"/>
                </a:solidFill>
              </a:rPr>
              <a:t>T</a:t>
            </a:r>
            <a:r>
              <a:rPr lang="en-US" sz="3600" dirty="0" smtClean="0">
                <a:solidFill>
                  <a:srgbClr val="FFFF00"/>
                </a:solidFill>
              </a:rPr>
              <a:t>he Abnormal, Adult, Middle Mediastinum</a:t>
            </a:r>
          </a:p>
          <a:p>
            <a:pPr algn="ctr"/>
            <a:endParaRPr lang="en-US" dirty="0"/>
          </a:p>
          <a:p>
            <a:pPr algn="ctr"/>
            <a:endParaRPr lang="en-US" dirty="0" smtClean="0"/>
          </a:p>
          <a:p>
            <a:pPr algn="ctr"/>
            <a:r>
              <a:rPr lang="en-US" sz="1200" dirty="0" smtClean="0">
                <a:solidFill>
                  <a:schemeClr val="bg1">
                    <a:lumMod val="95000"/>
                    <a:lumOff val="5000"/>
                  </a:schemeClr>
                </a:solidFill>
              </a:rPr>
              <a:t>Samson Munn, M.D.</a:t>
            </a:r>
          </a:p>
          <a:p>
            <a:pPr algn="ctr"/>
            <a:r>
              <a:rPr lang="en-US" sz="1200" dirty="0" smtClean="0">
                <a:solidFill>
                  <a:schemeClr val="bg1">
                    <a:lumMod val="95000"/>
                    <a:lumOff val="5000"/>
                  </a:schemeClr>
                </a:solidFill>
              </a:rPr>
              <a:t>Tufts Medical Center</a:t>
            </a:r>
            <a:endParaRPr lang="en-US" sz="12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Figure"/>
          <p:cNvPicPr>
            <a:picLocks noChangeAspect="1" noChangeArrowheads="1"/>
          </p:cNvPicPr>
          <p:nvPr/>
        </p:nvPicPr>
        <p:blipFill>
          <a:blip r:embed="rId3" cstate="print"/>
          <a:srcRect/>
          <a:stretch>
            <a:fillRect/>
          </a:stretch>
        </p:blipFill>
        <p:spPr bwMode="auto">
          <a:xfrm>
            <a:off x="609600" y="1447800"/>
            <a:ext cx="3162300" cy="4762500"/>
          </a:xfrm>
          <a:prstGeom prst="rect">
            <a:avLst/>
          </a:prstGeom>
          <a:noFill/>
        </p:spPr>
      </p:pic>
      <p:pic>
        <p:nvPicPr>
          <p:cNvPr id="22532" name="Picture 4" descr="Figure"/>
          <p:cNvPicPr>
            <a:picLocks noChangeAspect="1" noChangeArrowheads="1"/>
          </p:cNvPicPr>
          <p:nvPr/>
        </p:nvPicPr>
        <p:blipFill>
          <a:blip r:embed="rId4" cstate="print"/>
          <a:srcRect/>
          <a:stretch>
            <a:fillRect/>
          </a:stretch>
        </p:blipFill>
        <p:spPr bwMode="auto">
          <a:xfrm>
            <a:off x="4038600" y="1600200"/>
            <a:ext cx="4762500" cy="4181475"/>
          </a:xfrm>
          <a:prstGeom prst="rect">
            <a:avLst/>
          </a:prstGeom>
          <a:noFill/>
        </p:spPr>
      </p:pic>
      <p:sp>
        <p:nvSpPr>
          <p:cNvPr id="4" name="TextBox 3"/>
          <p:cNvSpPr txBox="1"/>
          <p:nvPr/>
        </p:nvSpPr>
        <p:spPr>
          <a:xfrm>
            <a:off x="5181600" y="5867400"/>
            <a:ext cx="2905283" cy="369332"/>
          </a:xfrm>
          <a:prstGeom prst="rect">
            <a:avLst/>
          </a:prstGeom>
          <a:noFill/>
        </p:spPr>
        <p:txBody>
          <a:bodyPr wrap="none" rtlCol="0">
            <a:spAutoFit/>
          </a:bodyPr>
          <a:lstStyle/>
          <a:p>
            <a:r>
              <a:rPr lang="en-US" dirty="0" smtClean="0"/>
              <a:t>Huge </a:t>
            </a:r>
            <a:r>
              <a:rPr lang="en-US" dirty="0" err="1" smtClean="0"/>
              <a:t>Zenker’s</a:t>
            </a:r>
            <a:r>
              <a:rPr lang="en-US" dirty="0" smtClean="0"/>
              <a:t> </a:t>
            </a:r>
            <a:r>
              <a:rPr lang="en-US" dirty="0" err="1" smtClean="0"/>
              <a:t>diverticulum</a:t>
            </a:r>
            <a:r>
              <a:rPr lang="en-US" dirty="0" smtClean="0"/>
              <a:t> </a:t>
            </a:r>
            <a:r>
              <a:rPr lang="en-US" dirty="0" smtClean="0">
                <a:latin typeface="Arial"/>
                <a:cs typeface="Arial"/>
              </a:rPr>
              <a:t>↑</a:t>
            </a:r>
            <a:endParaRPr lang="en-US" dirty="0"/>
          </a:p>
        </p:txBody>
      </p:sp>
      <p:sp>
        <p:nvSpPr>
          <p:cNvPr id="5" name="TextBox 4"/>
          <p:cNvSpPr txBox="1"/>
          <p:nvPr/>
        </p:nvSpPr>
        <p:spPr>
          <a:xfrm>
            <a:off x="3200400" y="762000"/>
            <a:ext cx="2503249" cy="369332"/>
          </a:xfrm>
          <a:prstGeom prst="rect">
            <a:avLst/>
          </a:prstGeom>
          <a:noFill/>
        </p:spPr>
        <p:txBody>
          <a:bodyPr wrap="none" rtlCol="0">
            <a:spAutoFit/>
          </a:bodyPr>
          <a:lstStyle/>
          <a:p>
            <a:r>
              <a:rPr lang="en-US" dirty="0" smtClean="0">
                <a:solidFill>
                  <a:srgbClr val="FFFF00"/>
                </a:solidFill>
              </a:rPr>
              <a:t>Esophageal </a:t>
            </a:r>
            <a:r>
              <a:rPr lang="en-US" dirty="0" err="1" smtClean="0">
                <a:solidFill>
                  <a:srgbClr val="FFFF00"/>
                </a:solidFill>
              </a:rPr>
              <a:t>Diverticulum</a:t>
            </a:r>
            <a:endParaRPr lang="en-US" dirty="0">
              <a:solidFill>
                <a:srgbClr val="FFFF00"/>
              </a:solidFill>
            </a:endParaRPr>
          </a:p>
        </p:txBody>
      </p:sp>
      <p:sp>
        <p:nvSpPr>
          <p:cNvPr id="6" name="TextBox 5"/>
          <p:cNvSpPr txBox="1"/>
          <p:nvPr/>
        </p:nvSpPr>
        <p:spPr>
          <a:xfrm>
            <a:off x="2743200" y="6324600"/>
            <a:ext cx="4641265" cy="369332"/>
          </a:xfrm>
          <a:prstGeom prst="rect">
            <a:avLst/>
          </a:prstGeom>
          <a:noFill/>
        </p:spPr>
        <p:txBody>
          <a:bodyPr wrap="none" rtlCol="0">
            <a:spAutoFit/>
          </a:bodyPr>
          <a:lstStyle/>
          <a:p>
            <a:r>
              <a:rPr lang="en-US" dirty="0" smtClean="0">
                <a:solidFill>
                  <a:srgbClr val="FFFF00"/>
                </a:solidFill>
              </a:rPr>
              <a:t>Similar</a:t>
            </a:r>
            <a:r>
              <a:rPr lang="en-US" dirty="0" smtClean="0">
                <a:solidFill>
                  <a:srgbClr val="FFFF00"/>
                </a:solidFill>
              </a:rPr>
              <a:t> – not </a:t>
            </a:r>
            <a:r>
              <a:rPr lang="en-US" dirty="0" err="1" smtClean="0">
                <a:solidFill>
                  <a:srgbClr val="FFFF00"/>
                </a:solidFill>
              </a:rPr>
              <a:t>idential</a:t>
            </a:r>
            <a:r>
              <a:rPr lang="en-US" dirty="0" smtClean="0">
                <a:solidFill>
                  <a:srgbClr val="FFFF00"/>
                </a:solidFill>
              </a:rPr>
              <a:t> -</a:t>
            </a:r>
            <a:r>
              <a:rPr lang="en-US" smtClean="0">
                <a:solidFill>
                  <a:srgbClr val="FFFF00"/>
                </a:solidFill>
              </a:rPr>
              <a:t>- diagnoses</a:t>
            </a:r>
            <a:r>
              <a:rPr lang="en-US" dirty="0" smtClean="0">
                <a:solidFill>
                  <a:srgbClr val="FFFF00"/>
                </a:solidFill>
              </a:rPr>
              <a:t>, two patients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allAtOnce"/>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Figure"/>
          <p:cNvPicPr>
            <a:picLocks noChangeAspect="1" noChangeArrowheads="1"/>
          </p:cNvPicPr>
          <p:nvPr/>
        </p:nvPicPr>
        <p:blipFill>
          <a:blip r:embed="rId3" cstate="print"/>
          <a:srcRect t="1920"/>
          <a:stretch>
            <a:fillRect/>
          </a:stretch>
        </p:blipFill>
        <p:spPr bwMode="auto">
          <a:xfrm>
            <a:off x="2819400" y="914400"/>
            <a:ext cx="2971800" cy="46710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Figure"/>
          <p:cNvPicPr>
            <a:picLocks noChangeAspect="1" noChangeArrowheads="1"/>
          </p:cNvPicPr>
          <p:nvPr/>
        </p:nvPicPr>
        <p:blipFill>
          <a:blip r:embed="rId3" cstate="print"/>
          <a:srcRect t="1920"/>
          <a:stretch>
            <a:fillRect/>
          </a:stretch>
        </p:blipFill>
        <p:spPr bwMode="auto">
          <a:xfrm>
            <a:off x="2819400" y="1463040"/>
            <a:ext cx="2971800" cy="4671060"/>
          </a:xfrm>
          <a:prstGeom prst="rect">
            <a:avLst/>
          </a:prstGeom>
          <a:noFill/>
        </p:spPr>
      </p:pic>
      <p:sp>
        <p:nvSpPr>
          <p:cNvPr id="3" name="TextBox 2"/>
          <p:cNvSpPr txBox="1"/>
          <p:nvPr/>
        </p:nvSpPr>
        <p:spPr>
          <a:xfrm>
            <a:off x="3048000" y="762000"/>
            <a:ext cx="2387898" cy="369332"/>
          </a:xfrm>
          <a:prstGeom prst="rect">
            <a:avLst/>
          </a:prstGeom>
          <a:noFill/>
        </p:spPr>
        <p:txBody>
          <a:bodyPr wrap="none" rtlCol="0">
            <a:spAutoFit/>
          </a:bodyPr>
          <a:lstStyle/>
          <a:p>
            <a:r>
              <a:rPr lang="en-US" dirty="0" smtClean="0">
                <a:solidFill>
                  <a:srgbClr val="FFFF00"/>
                </a:solidFill>
              </a:rPr>
              <a:t>Esophageal </a:t>
            </a:r>
            <a:r>
              <a:rPr lang="en-US" dirty="0" err="1" smtClean="0">
                <a:solidFill>
                  <a:srgbClr val="FFFF00"/>
                </a:solidFill>
              </a:rPr>
              <a:t>Leiomyoma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Figure"/>
          <p:cNvPicPr>
            <a:picLocks noChangeAspect="1" noChangeArrowheads="1"/>
          </p:cNvPicPr>
          <p:nvPr/>
        </p:nvPicPr>
        <p:blipFill>
          <a:blip r:embed="rId3" cstate="print"/>
          <a:srcRect/>
          <a:stretch>
            <a:fillRect/>
          </a:stretch>
        </p:blipFill>
        <p:spPr bwMode="auto">
          <a:xfrm>
            <a:off x="2362200" y="2209800"/>
            <a:ext cx="4762500" cy="3400426"/>
          </a:xfrm>
          <a:prstGeom prst="rect">
            <a:avLst/>
          </a:prstGeom>
          <a:noFill/>
        </p:spPr>
      </p:pic>
      <p:sp>
        <p:nvSpPr>
          <p:cNvPr id="3" name="TextBox 2"/>
          <p:cNvSpPr txBox="1"/>
          <p:nvPr/>
        </p:nvSpPr>
        <p:spPr>
          <a:xfrm>
            <a:off x="3124200" y="1295400"/>
            <a:ext cx="3289362" cy="646331"/>
          </a:xfrm>
          <a:prstGeom prst="rect">
            <a:avLst/>
          </a:prstGeom>
          <a:noFill/>
        </p:spPr>
        <p:txBody>
          <a:bodyPr wrap="none" rtlCol="0">
            <a:spAutoFit/>
          </a:bodyPr>
          <a:lstStyle/>
          <a:p>
            <a:pPr algn="ctr"/>
            <a:r>
              <a:rPr lang="en-US" dirty="0" smtClean="0">
                <a:solidFill>
                  <a:srgbClr val="FFFF00"/>
                </a:solidFill>
              </a:rPr>
              <a:t>Other Esophageal Benign Lesions</a:t>
            </a:r>
            <a:endParaRPr lang="en-US" dirty="0" smtClean="0">
              <a:solidFill>
                <a:srgbClr val="FFFF00"/>
              </a:solidFill>
            </a:endParaRPr>
          </a:p>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Figure"/>
          <p:cNvPicPr>
            <a:picLocks noChangeAspect="1" noChangeArrowheads="1"/>
          </p:cNvPicPr>
          <p:nvPr/>
        </p:nvPicPr>
        <p:blipFill>
          <a:blip r:embed="rId3" cstate="print"/>
          <a:srcRect/>
          <a:stretch>
            <a:fillRect/>
          </a:stretch>
        </p:blipFill>
        <p:spPr bwMode="auto">
          <a:xfrm>
            <a:off x="2362200" y="2209800"/>
            <a:ext cx="4762500" cy="3400426"/>
          </a:xfrm>
          <a:prstGeom prst="rect">
            <a:avLst/>
          </a:prstGeom>
          <a:noFill/>
        </p:spPr>
      </p:pic>
      <p:sp>
        <p:nvSpPr>
          <p:cNvPr id="3" name="TextBox 2"/>
          <p:cNvSpPr txBox="1"/>
          <p:nvPr/>
        </p:nvSpPr>
        <p:spPr>
          <a:xfrm>
            <a:off x="3124200" y="1295400"/>
            <a:ext cx="3289362" cy="646331"/>
          </a:xfrm>
          <a:prstGeom prst="rect">
            <a:avLst/>
          </a:prstGeom>
          <a:noFill/>
        </p:spPr>
        <p:txBody>
          <a:bodyPr wrap="none" rtlCol="0">
            <a:spAutoFit/>
          </a:bodyPr>
          <a:lstStyle/>
          <a:p>
            <a:pPr algn="ctr"/>
            <a:r>
              <a:rPr lang="en-US" dirty="0" smtClean="0">
                <a:solidFill>
                  <a:srgbClr val="FFFF00"/>
                </a:solidFill>
              </a:rPr>
              <a:t>Other Esophageal Benign Lesions</a:t>
            </a:r>
          </a:p>
          <a:p>
            <a:pPr algn="ctr"/>
            <a:r>
              <a:rPr lang="en-US" dirty="0" smtClean="0">
                <a:solidFill>
                  <a:srgbClr val="FFFF00"/>
                </a:solidFill>
              </a:rPr>
              <a:t>(</a:t>
            </a:r>
            <a:r>
              <a:rPr lang="en-US" dirty="0" err="1" smtClean="0">
                <a:solidFill>
                  <a:srgbClr val="FFFF00"/>
                </a:solidFill>
              </a:rPr>
              <a:t>schwannoma</a:t>
            </a:r>
            <a:r>
              <a:rPr lang="en-US" dirty="0" smtClean="0">
                <a:solidFill>
                  <a:srgbClr val="FFFF00"/>
                </a:solidFill>
              </a:rPr>
              <a:t>)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Figure"/>
          <p:cNvPicPr>
            <a:picLocks noChangeAspect="1" noChangeArrowheads="1"/>
          </p:cNvPicPr>
          <p:nvPr/>
        </p:nvPicPr>
        <p:blipFill>
          <a:blip r:embed="rId2" cstate="print"/>
          <a:srcRect/>
          <a:stretch>
            <a:fillRect/>
          </a:stretch>
        </p:blipFill>
        <p:spPr bwMode="auto">
          <a:xfrm>
            <a:off x="3200400" y="1600200"/>
            <a:ext cx="2314575" cy="4762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Figure"/>
          <p:cNvPicPr>
            <a:picLocks noChangeAspect="1" noChangeArrowheads="1"/>
          </p:cNvPicPr>
          <p:nvPr/>
        </p:nvPicPr>
        <p:blipFill>
          <a:blip r:embed="rId3" cstate="print"/>
          <a:srcRect/>
          <a:stretch>
            <a:fillRect/>
          </a:stretch>
        </p:blipFill>
        <p:spPr bwMode="auto">
          <a:xfrm>
            <a:off x="3200400" y="1600200"/>
            <a:ext cx="2314575" cy="4762500"/>
          </a:xfrm>
          <a:prstGeom prst="rect">
            <a:avLst/>
          </a:prstGeom>
          <a:noFill/>
        </p:spPr>
      </p:pic>
      <p:sp>
        <p:nvSpPr>
          <p:cNvPr id="3" name="TextBox 2"/>
          <p:cNvSpPr txBox="1"/>
          <p:nvPr/>
        </p:nvSpPr>
        <p:spPr>
          <a:xfrm>
            <a:off x="3303208" y="609600"/>
            <a:ext cx="2741518" cy="646331"/>
          </a:xfrm>
          <a:prstGeom prst="rect">
            <a:avLst/>
          </a:prstGeom>
          <a:noFill/>
        </p:spPr>
        <p:txBody>
          <a:bodyPr wrap="none" rtlCol="0">
            <a:spAutoFit/>
          </a:bodyPr>
          <a:lstStyle/>
          <a:p>
            <a:pPr algn="ctr"/>
            <a:r>
              <a:rPr lang="en-US" dirty="0" smtClean="0">
                <a:solidFill>
                  <a:srgbClr val="FFFF00"/>
                </a:solidFill>
              </a:rPr>
              <a:t>Flashback: </a:t>
            </a:r>
            <a:r>
              <a:rPr lang="en-US" dirty="0" err="1" smtClean="0">
                <a:solidFill>
                  <a:srgbClr val="FFFF00"/>
                </a:solidFill>
              </a:rPr>
              <a:t>Megaesophagus</a:t>
            </a:r>
            <a:endParaRPr lang="en-US" dirty="0" smtClean="0">
              <a:solidFill>
                <a:srgbClr val="FFFF00"/>
              </a:solidFill>
            </a:endParaRPr>
          </a:p>
          <a:p>
            <a:pPr algn="ctr"/>
            <a:r>
              <a:rPr lang="en-US" dirty="0" err="1" smtClean="0">
                <a:solidFill>
                  <a:srgbClr val="FFFF00"/>
                </a:solidFill>
              </a:rPr>
              <a:t>Chagas</a:t>
            </a:r>
            <a:r>
              <a:rPr lang="en-US" dirty="0" smtClean="0">
                <a:solidFill>
                  <a:srgbClr val="FFFF00"/>
                </a:solidFill>
              </a:rPr>
              <a:t> Disease</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Figure"/>
          <p:cNvPicPr>
            <a:picLocks noChangeAspect="1" noChangeArrowheads="1"/>
          </p:cNvPicPr>
          <p:nvPr/>
        </p:nvPicPr>
        <p:blipFill>
          <a:blip r:embed="rId3" cstate="print">
            <a:lum bright="5000" contrast="16000"/>
          </a:blip>
          <a:srcRect/>
          <a:stretch>
            <a:fillRect/>
          </a:stretch>
        </p:blipFill>
        <p:spPr bwMode="auto">
          <a:xfrm>
            <a:off x="1752600" y="2057400"/>
            <a:ext cx="5448300" cy="36176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Figure"/>
          <p:cNvPicPr>
            <a:picLocks noChangeAspect="1" noChangeArrowheads="1"/>
          </p:cNvPicPr>
          <p:nvPr/>
        </p:nvPicPr>
        <p:blipFill>
          <a:blip r:embed="rId3" cstate="print">
            <a:lum bright="5000" contrast="16000"/>
          </a:blip>
          <a:srcRect/>
          <a:stretch>
            <a:fillRect/>
          </a:stretch>
        </p:blipFill>
        <p:spPr bwMode="auto">
          <a:xfrm>
            <a:off x="1752600" y="2057400"/>
            <a:ext cx="5448300" cy="3617672"/>
          </a:xfrm>
          <a:prstGeom prst="rect">
            <a:avLst/>
          </a:prstGeom>
          <a:noFill/>
        </p:spPr>
      </p:pic>
      <p:sp>
        <p:nvSpPr>
          <p:cNvPr id="3" name="TextBox 2"/>
          <p:cNvSpPr txBox="1"/>
          <p:nvPr/>
        </p:nvSpPr>
        <p:spPr>
          <a:xfrm>
            <a:off x="2590800" y="914400"/>
            <a:ext cx="3749744" cy="923330"/>
          </a:xfrm>
          <a:prstGeom prst="rect">
            <a:avLst/>
          </a:prstGeom>
          <a:noFill/>
        </p:spPr>
        <p:txBody>
          <a:bodyPr wrap="none" rtlCol="0">
            <a:spAutoFit/>
          </a:bodyPr>
          <a:lstStyle/>
          <a:p>
            <a:pPr algn="ctr"/>
            <a:r>
              <a:rPr lang="en-US" dirty="0" smtClean="0">
                <a:solidFill>
                  <a:srgbClr val="FFFF00"/>
                </a:solidFill>
              </a:rPr>
              <a:t>Vascular </a:t>
            </a:r>
            <a:r>
              <a:rPr lang="en-US" dirty="0" smtClean="0">
                <a:solidFill>
                  <a:srgbClr val="FFFF00"/>
                </a:solidFill>
              </a:rPr>
              <a:t>Ring</a:t>
            </a:r>
          </a:p>
          <a:p>
            <a:pPr algn="ctr"/>
            <a:r>
              <a:rPr lang="en-US" dirty="0" smtClean="0">
                <a:solidFill>
                  <a:srgbClr val="FFFF00"/>
                </a:solidFill>
              </a:rPr>
              <a:t>Example:</a:t>
            </a:r>
            <a:r>
              <a:rPr lang="en-US" dirty="0" smtClean="0">
                <a:solidFill>
                  <a:srgbClr val="FFFF00"/>
                </a:solidFill>
              </a:rPr>
              <a:t> </a:t>
            </a:r>
            <a:r>
              <a:rPr lang="en-US" dirty="0" smtClean="0">
                <a:solidFill>
                  <a:srgbClr val="FFFF00"/>
                </a:solidFill>
              </a:rPr>
              <a:t>Double </a:t>
            </a:r>
            <a:r>
              <a:rPr lang="en-US" dirty="0" smtClean="0">
                <a:solidFill>
                  <a:srgbClr val="FFFF00"/>
                </a:solidFill>
              </a:rPr>
              <a:t>Aortic Arch </a:t>
            </a:r>
            <a:r>
              <a:rPr lang="en-US" dirty="0" smtClean="0">
                <a:solidFill>
                  <a:srgbClr val="FFFF00"/>
                </a:solidFill>
              </a:rPr>
              <a:t>with</a:t>
            </a:r>
          </a:p>
          <a:p>
            <a:pPr algn="ctr"/>
            <a:r>
              <a:rPr lang="en-US" dirty="0" smtClean="0">
                <a:solidFill>
                  <a:srgbClr val="FFFF00"/>
                </a:solidFill>
              </a:rPr>
              <a:t>Impression </a:t>
            </a:r>
            <a:r>
              <a:rPr lang="en-US" dirty="0" smtClean="0">
                <a:solidFill>
                  <a:srgbClr val="FFFF00"/>
                </a:solidFill>
              </a:rPr>
              <a:t>on Trachea and Esophagus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http://www.jthoracdis.com/article/viewFile/99/174/641"/>
          <p:cNvPicPr>
            <a:picLocks noChangeAspect="1" noChangeArrowheads="1"/>
          </p:cNvPicPr>
          <p:nvPr/>
        </p:nvPicPr>
        <p:blipFill>
          <a:blip r:embed="rId2" cstate="print">
            <a:lum bright="13000" contrast="42000"/>
          </a:blip>
          <a:srcRect l="1500" t="1910" b="1910"/>
          <a:stretch>
            <a:fillRect/>
          </a:stretch>
        </p:blipFill>
        <p:spPr bwMode="auto">
          <a:xfrm>
            <a:off x="304800" y="2057400"/>
            <a:ext cx="4503420" cy="3453766"/>
          </a:xfrm>
          <a:prstGeom prst="rect">
            <a:avLst/>
          </a:prstGeom>
          <a:noFill/>
        </p:spPr>
      </p:pic>
      <p:pic>
        <p:nvPicPr>
          <p:cNvPr id="17412" name="Picture 4" descr="http://www.jthoracdis.com/article/viewFile/99/174/642"/>
          <p:cNvPicPr>
            <a:picLocks noChangeAspect="1" noChangeArrowheads="1"/>
          </p:cNvPicPr>
          <p:nvPr/>
        </p:nvPicPr>
        <p:blipFill>
          <a:blip r:embed="rId3" cstate="print"/>
          <a:srcRect/>
          <a:stretch>
            <a:fillRect/>
          </a:stretch>
        </p:blipFill>
        <p:spPr bwMode="auto">
          <a:xfrm>
            <a:off x="4876800" y="1981200"/>
            <a:ext cx="3964118" cy="3533776"/>
          </a:xfrm>
          <a:prstGeom prst="rect">
            <a:avLst/>
          </a:prstGeom>
          <a:noFill/>
        </p:spPr>
      </p:pic>
      <p:sp>
        <p:nvSpPr>
          <p:cNvPr id="6" name="TextBox 5"/>
          <p:cNvSpPr txBox="1"/>
          <p:nvPr/>
        </p:nvSpPr>
        <p:spPr>
          <a:xfrm>
            <a:off x="3505200" y="57912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Figure"/>
          <p:cNvPicPr>
            <a:picLocks noChangeAspect="1" noChangeArrowheads="1"/>
          </p:cNvPicPr>
          <p:nvPr/>
        </p:nvPicPr>
        <p:blipFill>
          <a:blip r:embed="rId3" cstate="print"/>
          <a:srcRect/>
          <a:stretch>
            <a:fillRect/>
          </a:stretch>
        </p:blipFill>
        <p:spPr bwMode="auto">
          <a:xfrm>
            <a:off x="762000" y="838200"/>
            <a:ext cx="3676650" cy="4762500"/>
          </a:xfrm>
          <a:prstGeom prst="rect">
            <a:avLst/>
          </a:prstGeom>
          <a:noFill/>
        </p:spPr>
      </p:pic>
      <p:pic>
        <p:nvPicPr>
          <p:cNvPr id="26630" name="Picture 6" descr="http://pubs.rsna.org/na101/home/literatum/publisher/rsna/journals/content/radiographics/2007/radiographics.2007.27.issue-3/rg.273065136/production/images/large/g07ma08g06x.jpeg"/>
          <p:cNvPicPr>
            <a:picLocks noChangeAspect="1" noChangeArrowheads="1"/>
          </p:cNvPicPr>
          <p:nvPr/>
        </p:nvPicPr>
        <p:blipFill>
          <a:blip r:embed="rId4" cstate="print"/>
          <a:srcRect/>
          <a:stretch>
            <a:fillRect/>
          </a:stretch>
        </p:blipFill>
        <p:spPr bwMode="auto">
          <a:xfrm>
            <a:off x="4572000" y="914400"/>
            <a:ext cx="4333156" cy="4648200"/>
          </a:xfrm>
          <a:prstGeom prst="rect">
            <a:avLst/>
          </a:prstGeom>
          <a:noFill/>
        </p:spPr>
      </p:pic>
      <p:sp>
        <p:nvSpPr>
          <p:cNvPr id="6" name="TextBox 5"/>
          <p:cNvSpPr txBox="1"/>
          <p:nvPr/>
        </p:nvSpPr>
        <p:spPr>
          <a:xfrm>
            <a:off x="6477000" y="152400"/>
            <a:ext cx="582211" cy="276999"/>
          </a:xfrm>
          <a:prstGeom prst="rect">
            <a:avLst/>
          </a:prstGeom>
          <a:noFill/>
        </p:spPr>
        <p:txBody>
          <a:bodyPr wrap="none" rtlCol="0">
            <a:spAutoFit/>
          </a:bodyPr>
          <a:lstStyle/>
          <a:p>
            <a:r>
              <a:rPr lang="en-US" sz="1200" dirty="0" smtClean="0">
                <a:solidFill>
                  <a:schemeClr val="bg1"/>
                </a:solidFill>
              </a:rPr>
              <a:t>T       E</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http://www.jthoracdis.com/article/viewFile/99/174/641"/>
          <p:cNvPicPr>
            <a:picLocks noChangeAspect="1" noChangeArrowheads="1"/>
          </p:cNvPicPr>
          <p:nvPr/>
        </p:nvPicPr>
        <p:blipFill>
          <a:blip r:embed="rId3" cstate="print">
            <a:lum bright="13000" contrast="42000"/>
          </a:blip>
          <a:srcRect l="1500" t="1910" b="1910"/>
          <a:stretch>
            <a:fillRect/>
          </a:stretch>
        </p:blipFill>
        <p:spPr bwMode="auto">
          <a:xfrm>
            <a:off x="304800" y="2057400"/>
            <a:ext cx="4503420" cy="3453766"/>
          </a:xfrm>
          <a:prstGeom prst="rect">
            <a:avLst/>
          </a:prstGeom>
          <a:noFill/>
        </p:spPr>
      </p:pic>
      <p:pic>
        <p:nvPicPr>
          <p:cNvPr id="17412" name="Picture 4" descr="http://www.jthoracdis.com/article/viewFile/99/174/642"/>
          <p:cNvPicPr>
            <a:picLocks noChangeAspect="1" noChangeArrowheads="1"/>
          </p:cNvPicPr>
          <p:nvPr/>
        </p:nvPicPr>
        <p:blipFill>
          <a:blip r:embed="rId4" cstate="print"/>
          <a:srcRect/>
          <a:stretch>
            <a:fillRect/>
          </a:stretch>
        </p:blipFill>
        <p:spPr bwMode="auto">
          <a:xfrm>
            <a:off x="4876800" y="1981200"/>
            <a:ext cx="3964118" cy="3533776"/>
          </a:xfrm>
          <a:prstGeom prst="rect">
            <a:avLst/>
          </a:prstGeom>
          <a:noFill/>
        </p:spPr>
      </p:pic>
      <p:sp>
        <p:nvSpPr>
          <p:cNvPr id="5" name="TextBox 4"/>
          <p:cNvSpPr txBox="1"/>
          <p:nvPr/>
        </p:nvSpPr>
        <p:spPr>
          <a:xfrm>
            <a:off x="2214985" y="914400"/>
            <a:ext cx="4265598" cy="646331"/>
          </a:xfrm>
          <a:prstGeom prst="rect">
            <a:avLst/>
          </a:prstGeom>
          <a:noFill/>
        </p:spPr>
        <p:txBody>
          <a:bodyPr wrap="none" rtlCol="0">
            <a:spAutoFit/>
          </a:bodyPr>
          <a:lstStyle/>
          <a:p>
            <a:pPr algn="ctr"/>
            <a:r>
              <a:rPr lang="en-US" dirty="0" smtClean="0">
                <a:solidFill>
                  <a:srgbClr val="FFFF00"/>
                </a:solidFill>
              </a:rPr>
              <a:t>Aortic or </a:t>
            </a:r>
            <a:r>
              <a:rPr lang="en-US" dirty="0" err="1" smtClean="0">
                <a:solidFill>
                  <a:srgbClr val="FFFF00"/>
                </a:solidFill>
              </a:rPr>
              <a:t>Brachiocephalic</a:t>
            </a:r>
            <a:r>
              <a:rPr lang="en-US" dirty="0" smtClean="0">
                <a:solidFill>
                  <a:srgbClr val="FFFF00"/>
                </a:solidFill>
              </a:rPr>
              <a:t> Artery Aneurysm</a:t>
            </a:r>
            <a:endParaRPr lang="en-US" dirty="0" smtClean="0">
              <a:solidFill>
                <a:srgbClr val="FFFF00"/>
              </a:solidFill>
            </a:endParaRPr>
          </a:p>
          <a:p>
            <a:pPr algn="ctr"/>
            <a:r>
              <a:rPr lang="en-US" dirty="0" smtClean="0">
                <a:solidFill>
                  <a:srgbClr val="FFFF00"/>
                </a:solidFill>
              </a:rPr>
              <a:t>Example: Right </a:t>
            </a:r>
            <a:r>
              <a:rPr lang="en-US" dirty="0" smtClean="0">
                <a:solidFill>
                  <a:srgbClr val="FFFF00"/>
                </a:solidFill>
              </a:rPr>
              <a:t>Subclavian Artery Aneurysm</a:t>
            </a:r>
            <a:endParaRPr lang="en-US" dirty="0">
              <a:solidFill>
                <a:srgbClr val="FFFF00"/>
              </a:solidFill>
            </a:endParaRPr>
          </a:p>
        </p:txBody>
      </p:sp>
      <p:sp>
        <p:nvSpPr>
          <p:cNvPr id="6" name="TextBox 5"/>
          <p:cNvSpPr txBox="1"/>
          <p:nvPr/>
        </p:nvSpPr>
        <p:spPr>
          <a:xfrm>
            <a:off x="3505200" y="57912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Figure"/>
          <p:cNvPicPr>
            <a:picLocks noChangeAspect="1" noChangeArrowheads="1"/>
          </p:cNvPicPr>
          <p:nvPr/>
        </p:nvPicPr>
        <p:blipFill>
          <a:blip r:embed="rId2" cstate="print"/>
          <a:srcRect/>
          <a:stretch>
            <a:fillRect/>
          </a:stretch>
        </p:blipFill>
        <p:spPr bwMode="auto">
          <a:xfrm>
            <a:off x="0" y="1371600"/>
            <a:ext cx="4533900" cy="4762500"/>
          </a:xfrm>
          <a:prstGeom prst="rect">
            <a:avLst/>
          </a:prstGeom>
          <a:noFill/>
        </p:spPr>
      </p:pic>
      <p:pic>
        <p:nvPicPr>
          <p:cNvPr id="16388" name="Picture 4" descr="Figure"/>
          <p:cNvPicPr>
            <a:picLocks noChangeAspect="1" noChangeArrowheads="1"/>
          </p:cNvPicPr>
          <p:nvPr/>
        </p:nvPicPr>
        <p:blipFill>
          <a:blip r:embed="rId3" cstate="print"/>
          <a:srcRect/>
          <a:stretch>
            <a:fillRect/>
          </a:stretch>
        </p:blipFill>
        <p:spPr bwMode="auto">
          <a:xfrm>
            <a:off x="4724400" y="1371600"/>
            <a:ext cx="4419600" cy="4762500"/>
          </a:xfrm>
          <a:prstGeom prst="rect">
            <a:avLst/>
          </a:prstGeom>
          <a:noFill/>
        </p:spPr>
      </p:pic>
      <p:sp>
        <p:nvSpPr>
          <p:cNvPr id="6" name="TextBox 5"/>
          <p:cNvSpPr txBox="1"/>
          <p:nvPr/>
        </p:nvSpPr>
        <p:spPr>
          <a:xfrm>
            <a:off x="3200400" y="6172200"/>
            <a:ext cx="3092578" cy="369332"/>
          </a:xfrm>
          <a:prstGeom prst="rect">
            <a:avLst/>
          </a:prstGeom>
          <a:noFill/>
        </p:spPr>
        <p:txBody>
          <a:bodyPr wrap="none" rtlCol="0">
            <a:spAutoFit/>
          </a:bodyPr>
          <a:lstStyle/>
          <a:p>
            <a:r>
              <a:rPr lang="en-US" dirty="0" smtClean="0">
                <a:solidFill>
                  <a:srgbClr val="FFFF00"/>
                </a:solidFill>
              </a:rPr>
              <a:t>Similar diagnosis, two patients</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Figure"/>
          <p:cNvPicPr>
            <a:picLocks noChangeAspect="1" noChangeArrowheads="1"/>
          </p:cNvPicPr>
          <p:nvPr/>
        </p:nvPicPr>
        <p:blipFill>
          <a:blip r:embed="rId3" cstate="print"/>
          <a:srcRect/>
          <a:stretch>
            <a:fillRect/>
          </a:stretch>
        </p:blipFill>
        <p:spPr bwMode="auto">
          <a:xfrm>
            <a:off x="0" y="457200"/>
            <a:ext cx="2684069" cy="2819400"/>
          </a:xfrm>
          <a:prstGeom prst="rect">
            <a:avLst/>
          </a:prstGeom>
          <a:noFill/>
        </p:spPr>
      </p:pic>
      <p:sp>
        <p:nvSpPr>
          <p:cNvPr id="3" name="TextBox 2"/>
          <p:cNvSpPr txBox="1"/>
          <p:nvPr/>
        </p:nvSpPr>
        <p:spPr>
          <a:xfrm>
            <a:off x="3302571" y="152400"/>
            <a:ext cx="2616221" cy="461665"/>
          </a:xfrm>
          <a:prstGeom prst="rect">
            <a:avLst/>
          </a:prstGeom>
          <a:noFill/>
        </p:spPr>
        <p:txBody>
          <a:bodyPr wrap="none" rtlCol="0">
            <a:spAutoFit/>
          </a:bodyPr>
          <a:lstStyle/>
          <a:p>
            <a:pPr algn="ctr"/>
            <a:r>
              <a:rPr lang="en-US" sz="2400" dirty="0" smtClean="0">
                <a:solidFill>
                  <a:srgbClr val="FFFF00"/>
                </a:solidFill>
              </a:rPr>
              <a:t>Dilated Azygos </a:t>
            </a:r>
            <a:r>
              <a:rPr lang="en-US" sz="2400" dirty="0" smtClean="0">
                <a:solidFill>
                  <a:srgbClr val="FFFF00"/>
                </a:solidFill>
              </a:rPr>
              <a:t>Vein</a:t>
            </a:r>
          </a:p>
        </p:txBody>
      </p:sp>
      <p:pic>
        <p:nvPicPr>
          <p:cNvPr id="16388" name="Picture 4" descr="Figure"/>
          <p:cNvPicPr>
            <a:picLocks noChangeAspect="1" noChangeArrowheads="1"/>
          </p:cNvPicPr>
          <p:nvPr/>
        </p:nvPicPr>
        <p:blipFill>
          <a:blip r:embed="rId4" cstate="print"/>
          <a:srcRect/>
          <a:stretch>
            <a:fillRect/>
          </a:stretch>
        </p:blipFill>
        <p:spPr bwMode="auto">
          <a:xfrm>
            <a:off x="0" y="3657600"/>
            <a:ext cx="2616403" cy="2819400"/>
          </a:xfrm>
          <a:prstGeom prst="rect">
            <a:avLst/>
          </a:prstGeom>
          <a:noFill/>
        </p:spPr>
      </p:pic>
      <p:sp>
        <p:nvSpPr>
          <p:cNvPr id="7" name="TextBox 6"/>
          <p:cNvSpPr txBox="1"/>
          <p:nvPr/>
        </p:nvSpPr>
        <p:spPr>
          <a:xfrm>
            <a:off x="228600" y="3276600"/>
            <a:ext cx="1749911" cy="307777"/>
          </a:xfrm>
          <a:prstGeom prst="rect">
            <a:avLst/>
          </a:prstGeom>
          <a:noFill/>
        </p:spPr>
        <p:txBody>
          <a:bodyPr wrap="none" rtlCol="0">
            <a:spAutoFit/>
          </a:bodyPr>
          <a:lstStyle/>
          <a:p>
            <a:r>
              <a:rPr lang="en-US" sz="1400" dirty="0" smtClean="0">
                <a:solidFill>
                  <a:srgbClr val="FFFF00"/>
                </a:solidFill>
              </a:rPr>
              <a:t>(without azygos lobe)</a:t>
            </a:r>
            <a:endParaRPr lang="en-US" sz="1400" dirty="0"/>
          </a:p>
        </p:txBody>
      </p:sp>
      <p:sp>
        <p:nvSpPr>
          <p:cNvPr id="8" name="TextBox 7"/>
          <p:cNvSpPr txBox="1"/>
          <p:nvPr/>
        </p:nvSpPr>
        <p:spPr>
          <a:xfrm>
            <a:off x="381000" y="6488668"/>
            <a:ext cx="1500769" cy="307777"/>
          </a:xfrm>
          <a:prstGeom prst="rect">
            <a:avLst/>
          </a:prstGeom>
          <a:noFill/>
        </p:spPr>
        <p:txBody>
          <a:bodyPr wrap="none" rtlCol="0">
            <a:spAutoFit/>
          </a:bodyPr>
          <a:lstStyle/>
          <a:p>
            <a:r>
              <a:rPr lang="en-US" sz="1400" dirty="0" smtClean="0">
                <a:solidFill>
                  <a:srgbClr val="FFFF00"/>
                </a:solidFill>
              </a:rPr>
              <a:t>(with azygos </a:t>
            </a:r>
            <a:r>
              <a:rPr lang="en-US" sz="1400" dirty="0" smtClean="0">
                <a:solidFill>
                  <a:srgbClr val="FFFF00"/>
                </a:solidFill>
              </a:rPr>
              <a:t>lobe)</a:t>
            </a:r>
            <a:endParaRPr lang="en-US" sz="1400" dirty="0"/>
          </a:p>
        </p:txBody>
      </p:sp>
      <p:sp>
        <p:nvSpPr>
          <p:cNvPr id="9" name="TextBox 8"/>
          <p:cNvSpPr txBox="1"/>
          <p:nvPr/>
        </p:nvSpPr>
        <p:spPr>
          <a:xfrm>
            <a:off x="76200" y="76200"/>
            <a:ext cx="2430360" cy="307777"/>
          </a:xfrm>
          <a:prstGeom prst="rect">
            <a:avLst/>
          </a:prstGeom>
          <a:noFill/>
        </p:spPr>
        <p:txBody>
          <a:bodyPr wrap="none" rtlCol="0">
            <a:spAutoFit/>
          </a:bodyPr>
          <a:lstStyle/>
          <a:p>
            <a:r>
              <a:rPr lang="en-US" sz="1400" dirty="0" smtClean="0">
                <a:solidFill>
                  <a:srgbClr val="FFFF00"/>
                </a:solidFill>
              </a:rPr>
              <a:t>Azygos Continuation </a:t>
            </a:r>
            <a:r>
              <a:rPr lang="en-US" sz="1400" dirty="0" smtClean="0">
                <a:solidFill>
                  <a:srgbClr val="FFFF00"/>
                </a:solidFill>
              </a:rPr>
              <a:t>of the IVC</a:t>
            </a:r>
            <a:endParaRPr lang="en-US" sz="1400" dirty="0"/>
          </a:p>
        </p:txBody>
      </p:sp>
      <p:pic>
        <p:nvPicPr>
          <p:cNvPr id="10" name="Picture 9"/>
          <p:cNvPicPr>
            <a:picLocks noChangeAspect="1"/>
          </p:cNvPicPr>
          <p:nvPr/>
        </p:nvPicPr>
        <p:blipFill>
          <a:blip r:embed="rId5"/>
          <a:srcRect l="8000" t="17143" r="5714" b="17143"/>
          <a:stretch>
            <a:fillRect/>
          </a:stretch>
        </p:blipFill>
        <p:spPr>
          <a:xfrm>
            <a:off x="3733800" y="1066800"/>
            <a:ext cx="2286000" cy="1741018"/>
          </a:xfrm>
          <a:prstGeom prst="rect">
            <a:avLst/>
          </a:prstGeom>
        </p:spPr>
      </p:pic>
      <p:sp>
        <p:nvSpPr>
          <p:cNvPr id="11" name="TextBox 10"/>
          <p:cNvSpPr txBox="1"/>
          <p:nvPr/>
        </p:nvSpPr>
        <p:spPr>
          <a:xfrm>
            <a:off x="3733800" y="685800"/>
            <a:ext cx="4865848" cy="307777"/>
          </a:xfrm>
          <a:prstGeom prst="rect">
            <a:avLst/>
          </a:prstGeom>
          <a:noFill/>
        </p:spPr>
        <p:txBody>
          <a:bodyPr wrap="none" rtlCol="0">
            <a:spAutoFit/>
          </a:bodyPr>
          <a:lstStyle/>
          <a:p>
            <a:r>
              <a:rPr lang="en-US" sz="1400" dirty="0" smtClean="0">
                <a:solidFill>
                  <a:srgbClr val="FFFF00"/>
                </a:solidFill>
              </a:rPr>
              <a:t>Double IVC with Azygos and Hemiazygos Continuation of the IVC</a:t>
            </a:r>
            <a:endParaRPr lang="en-US" sz="1400" dirty="0">
              <a:solidFill>
                <a:srgbClr val="FFFF00"/>
              </a:solidFill>
            </a:endParaRPr>
          </a:p>
        </p:txBody>
      </p:sp>
      <p:pic>
        <p:nvPicPr>
          <p:cNvPr id="12" name="Picture 11"/>
          <p:cNvPicPr>
            <a:picLocks noChangeAspect="1"/>
          </p:cNvPicPr>
          <p:nvPr/>
        </p:nvPicPr>
        <p:blipFill>
          <a:blip r:embed="rId6"/>
          <a:srcRect l="11429" t="17143" r="5714" b="17143"/>
          <a:stretch>
            <a:fillRect/>
          </a:stretch>
        </p:blipFill>
        <p:spPr>
          <a:xfrm>
            <a:off x="6248399" y="1066801"/>
            <a:ext cx="2193227" cy="1739462"/>
          </a:xfrm>
          <a:prstGeom prst="rect">
            <a:avLst/>
          </a:prstGeom>
        </p:spPr>
      </p:pic>
      <p:pic>
        <p:nvPicPr>
          <p:cNvPr id="13" name="Picture 12"/>
          <p:cNvPicPr>
            <a:picLocks noChangeAspect="1"/>
          </p:cNvPicPr>
          <p:nvPr/>
        </p:nvPicPr>
        <p:blipFill>
          <a:blip r:embed="rId7"/>
          <a:srcRect l="13714" t="17143" r="5714" b="17143"/>
          <a:stretch>
            <a:fillRect/>
          </a:stretch>
        </p:blipFill>
        <p:spPr>
          <a:xfrm>
            <a:off x="3733800" y="2895600"/>
            <a:ext cx="2286000" cy="1864469"/>
          </a:xfrm>
          <a:prstGeom prst="rect">
            <a:avLst/>
          </a:prstGeom>
        </p:spPr>
      </p:pic>
      <p:pic>
        <p:nvPicPr>
          <p:cNvPr id="14" name="Picture 13"/>
          <p:cNvPicPr>
            <a:picLocks noChangeAspect="1"/>
          </p:cNvPicPr>
          <p:nvPr/>
        </p:nvPicPr>
        <p:blipFill>
          <a:blip r:embed="rId8"/>
          <a:srcRect l="16000" t="13714" r="9143" b="17143"/>
          <a:stretch>
            <a:fillRect/>
          </a:stretch>
        </p:blipFill>
        <p:spPr>
          <a:xfrm>
            <a:off x="6324600" y="2895600"/>
            <a:ext cx="1981200" cy="1829926"/>
          </a:xfrm>
          <a:prstGeom prst="rect">
            <a:avLst/>
          </a:prstGeom>
        </p:spPr>
      </p:pic>
      <p:pic>
        <p:nvPicPr>
          <p:cNvPr id="15" name="Picture 14"/>
          <p:cNvPicPr>
            <a:picLocks noChangeAspect="1"/>
          </p:cNvPicPr>
          <p:nvPr/>
        </p:nvPicPr>
        <p:blipFill>
          <a:blip r:embed="rId9"/>
          <a:srcRect l="14857" t="22857" r="10286" b="17143"/>
          <a:stretch>
            <a:fillRect/>
          </a:stretch>
        </p:blipFill>
        <p:spPr>
          <a:xfrm>
            <a:off x="3733800" y="4876800"/>
            <a:ext cx="2286000" cy="1832262"/>
          </a:xfrm>
          <a:prstGeom prst="rect">
            <a:avLst/>
          </a:prstGeom>
        </p:spPr>
      </p:pic>
      <p:pic>
        <p:nvPicPr>
          <p:cNvPr id="16" name="Picture 15"/>
          <p:cNvPicPr>
            <a:picLocks noChangeAspect="1"/>
          </p:cNvPicPr>
          <p:nvPr/>
        </p:nvPicPr>
        <p:blipFill>
          <a:blip r:embed="rId10"/>
          <a:srcRect l="9143" t="22857" r="8000" b="17143"/>
          <a:stretch>
            <a:fillRect/>
          </a:stretch>
        </p:blipFill>
        <p:spPr>
          <a:xfrm>
            <a:off x="6248400" y="4953000"/>
            <a:ext cx="2314998"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Figure"/>
          <p:cNvPicPr>
            <a:picLocks noChangeAspect="1" noChangeArrowheads="1"/>
          </p:cNvPicPr>
          <p:nvPr/>
        </p:nvPicPr>
        <p:blipFill>
          <a:blip r:embed="rId2" cstate="print"/>
          <a:srcRect/>
          <a:stretch>
            <a:fillRect/>
          </a:stretch>
        </p:blipFill>
        <p:spPr bwMode="auto">
          <a:xfrm>
            <a:off x="0" y="1905000"/>
            <a:ext cx="4776068" cy="3352800"/>
          </a:xfrm>
          <a:prstGeom prst="rect">
            <a:avLst/>
          </a:prstGeom>
          <a:noFill/>
        </p:spPr>
      </p:pic>
      <p:sp>
        <p:nvSpPr>
          <p:cNvPr id="3" name="TextBox 2"/>
          <p:cNvSpPr txBox="1"/>
          <p:nvPr/>
        </p:nvSpPr>
        <p:spPr>
          <a:xfrm>
            <a:off x="4498262" y="1066800"/>
            <a:ext cx="184666" cy="369332"/>
          </a:xfrm>
          <a:prstGeom prst="rect">
            <a:avLst/>
          </a:prstGeom>
          <a:noFill/>
        </p:spPr>
        <p:txBody>
          <a:bodyPr wrap="none" rtlCol="0">
            <a:spAutoFit/>
          </a:bodyPr>
          <a:lstStyle/>
          <a:p>
            <a:pPr algn="ctr"/>
            <a:endParaRPr lang="en-US" dirty="0">
              <a:solidFill>
                <a:srgbClr val="FFFF00"/>
              </a:solidFill>
            </a:endParaRPr>
          </a:p>
        </p:txBody>
      </p:sp>
      <p:pic>
        <p:nvPicPr>
          <p:cNvPr id="15364" name="Picture 4" descr="Figure"/>
          <p:cNvPicPr>
            <a:picLocks noChangeAspect="1" noChangeArrowheads="1"/>
          </p:cNvPicPr>
          <p:nvPr/>
        </p:nvPicPr>
        <p:blipFill>
          <a:blip r:embed="rId3" cstate="print"/>
          <a:srcRect l="7680" r="5760"/>
          <a:stretch>
            <a:fillRect/>
          </a:stretch>
        </p:blipFill>
        <p:spPr bwMode="auto">
          <a:xfrm>
            <a:off x="5021580" y="1905000"/>
            <a:ext cx="4122420" cy="3343275"/>
          </a:xfrm>
          <a:prstGeom prst="rect">
            <a:avLst/>
          </a:prstGeom>
          <a:noFill/>
        </p:spPr>
      </p:pic>
      <p:sp>
        <p:nvSpPr>
          <p:cNvPr id="5" name="TextBox 4"/>
          <p:cNvSpPr txBox="1"/>
          <p:nvPr/>
        </p:nvSpPr>
        <p:spPr>
          <a:xfrm>
            <a:off x="3276600" y="5791200"/>
            <a:ext cx="3563295" cy="369332"/>
          </a:xfrm>
          <a:prstGeom prst="rect">
            <a:avLst/>
          </a:prstGeom>
          <a:noFill/>
        </p:spPr>
        <p:txBody>
          <a:bodyPr wrap="none" rtlCol="0">
            <a:spAutoFit/>
          </a:bodyPr>
          <a:lstStyle/>
          <a:p>
            <a:r>
              <a:rPr lang="en-US" dirty="0" smtClean="0">
                <a:solidFill>
                  <a:srgbClr val="FFFF00"/>
                </a:solidFill>
              </a:rPr>
              <a:t>Two images of a</a:t>
            </a:r>
            <a:r>
              <a:rPr lang="en-US" dirty="0" smtClean="0">
                <a:solidFill>
                  <a:srgbClr val="FFFF00"/>
                </a:solidFill>
              </a:rPr>
              <a:t> patient</a:t>
            </a:r>
            <a:r>
              <a:rPr lang="en-US" dirty="0" smtClean="0">
                <a:solidFill>
                  <a:srgbClr val="FFFF00"/>
                </a:solidFill>
              </a:rPr>
              <a:t>, same time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Figure"/>
          <p:cNvPicPr>
            <a:picLocks noChangeAspect="1" noChangeArrowheads="1"/>
          </p:cNvPicPr>
          <p:nvPr/>
        </p:nvPicPr>
        <p:blipFill>
          <a:blip r:embed="rId3" cstate="print"/>
          <a:srcRect/>
          <a:stretch>
            <a:fillRect/>
          </a:stretch>
        </p:blipFill>
        <p:spPr bwMode="auto">
          <a:xfrm>
            <a:off x="0" y="2209800"/>
            <a:ext cx="4776068" cy="3352800"/>
          </a:xfrm>
          <a:prstGeom prst="rect">
            <a:avLst/>
          </a:prstGeom>
          <a:noFill/>
        </p:spPr>
      </p:pic>
      <p:sp>
        <p:nvSpPr>
          <p:cNvPr id="3" name="TextBox 2"/>
          <p:cNvSpPr txBox="1"/>
          <p:nvPr/>
        </p:nvSpPr>
        <p:spPr>
          <a:xfrm>
            <a:off x="1676400" y="1066800"/>
            <a:ext cx="5828390" cy="646331"/>
          </a:xfrm>
          <a:prstGeom prst="rect">
            <a:avLst/>
          </a:prstGeom>
          <a:noFill/>
        </p:spPr>
        <p:txBody>
          <a:bodyPr wrap="none" rtlCol="0">
            <a:spAutoFit/>
          </a:bodyPr>
          <a:lstStyle/>
          <a:p>
            <a:pPr algn="ctr"/>
            <a:r>
              <a:rPr lang="en-US" dirty="0" smtClean="0">
                <a:solidFill>
                  <a:srgbClr val="FFFF00"/>
                </a:solidFill>
              </a:rPr>
              <a:t>Dilated Superior Vena Cava</a:t>
            </a:r>
          </a:p>
          <a:p>
            <a:pPr algn="ctr"/>
            <a:r>
              <a:rPr lang="en-US" dirty="0" smtClean="0">
                <a:solidFill>
                  <a:srgbClr val="FFFF00"/>
                </a:solidFill>
              </a:rPr>
              <a:t>Heterogeneous Internal Enhancement c/w Tumor Thrombus</a:t>
            </a:r>
            <a:endParaRPr lang="en-US" dirty="0">
              <a:solidFill>
                <a:srgbClr val="FFFF00"/>
              </a:solidFill>
            </a:endParaRPr>
          </a:p>
        </p:txBody>
      </p:sp>
      <p:pic>
        <p:nvPicPr>
          <p:cNvPr id="15364" name="Picture 4" descr="Figure"/>
          <p:cNvPicPr>
            <a:picLocks noChangeAspect="1" noChangeArrowheads="1"/>
          </p:cNvPicPr>
          <p:nvPr/>
        </p:nvPicPr>
        <p:blipFill>
          <a:blip r:embed="rId4" cstate="print"/>
          <a:srcRect l="7680" r="5760"/>
          <a:stretch>
            <a:fillRect/>
          </a:stretch>
        </p:blipFill>
        <p:spPr bwMode="auto">
          <a:xfrm>
            <a:off x="5021580" y="2209800"/>
            <a:ext cx="4122420" cy="3343275"/>
          </a:xfrm>
          <a:prstGeom prst="rect">
            <a:avLst/>
          </a:prstGeom>
          <a:noFill/>
        </p:spPr>
      </p:pic>
      <p:sp>
        <p:nvSpPr>
          <p:cNvPr id="5" name="TextBox 4"/>
          <p:cNvSpPr txBox="1"/>
          <p:nvPr/>
        </p:nvSpPr>
        <p:spPr>
          <a:xfrm>
            <a:off x="3581400" y="57912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Figure"/>
          <p:cNvPicPr>
            <a:picLocks noChangeAspect="1" noChangeArrowheads="1"/>
          </p:cNvPicPr>
          <p:nvPr/>
        </p:nvPicPr>
        <p:blipFill>
          <a:blip r:embed="rId2" cstate="print"/>
          <a:srcRect/>
          <a:stretch>
            <a:fillRect/>
          </a:stretch>
        </p:blipFill>
        <p:spPr bwMode="auto">
          <a:xfrm>
            <a:off x="4842387" y="1600200"/>
            <a:ext cx="4301613" cy="4267201"/>
          </a:xfrm>
          <a:prstGeom prst="rect">
            <a:avLst/>
          </a:prstGeom>
          <a:noFill/>
        </p:spPr>
      </p:pic>
      <p:pic>
        <p:nvPicPr>
          <p:cNvPr id="14340" name="Picture 4" descr="Figure"/>
          <p:cNvPicPr>
            <a:picLocks noChangeAspect="1" noChangeArrowheads="1"/>
          </p:cNvPicPr>
          <p:nvPr/>
        </p:nvPicPr>
        <p:blipFill>
          <a:blip r:embed="rId3" cstate="print">
            <a:lum bright="-2000" contrast="7000"/>
          </a:blip>
          <a:srcRect/>
          <a:stretch>
            <a:fillRect/>
          </a:stretch>
        </p:blipFill>
        <p:spPr bwMode="auto">
          <a:xfrm>
            <a:off x="0" y="1676400"/>
            <a:ext cx="4762500" cy="4133850"/>
          </a:xfrm>
          <a:prstGeom prst="rect">
            <a:avLst/>
          </a:prstGeom>
          <a:noFill/>
        </p:spPr>
      </p:pic>
      <p:sp>
        <p:nvSpPr>
          <p:cNvPr id="5" name="TextBox 4"/>
          <p:cNvSpPr txBox="1"/>
          <p:nvPr/>
        </p:nvSpPr>
        <p:spPr>
          <a:xfrm>
            <a:off x="3429000" y="60960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Figure"/>
          <p:cNvPicPr>
            <a:picLocks noChangeAspect="1" noChangeArrowheads="1"/>
          </p:cNvPicPr>
          <p:nvPr/>
        </p:nvPicPr>
        <p:blipFill>
          <a:blip r:embed="rId3" cstate="print"/>
          <a:srcRect/>
          <a:stretch>
            <a:fillRect/>
          </a:stretch>
        </p:blipFill>
        <p:spPr bwMode="auto">
          <a:xfrm>
            <a:off x="4842387" y="1600200"/>
            <a:ext cx="4301613" cy="4267201"/>
          </a:xfrm>
          <a:prstGeom prst="rect">
            <a:avLst/>
          </a:prstGeom>
          <a:noFill/>
        </p:spPr>
      </p:pic>
      <p:pic>
        <p:nvPicPr>
          <p:cNvPr id="14340" name="Picture 4" descr="Figure"/>
          <p:cNvPicPr>
            <a:picLocks noChangeAspect="1" noChangeArrowheads="1"/>
          </p:cNvPicPr>
          <p:nvPr/>
        </p:nvPicPr>
        <p:blipFill>
          <a:blip r:embed="rId4" cstate="print">
            <a:lum bright="-2000" contrast="7000"/>
          </a:blip>
          <a:srcRect/>
          <a:stretch>
            <a:fillRect/>
          </a:stretch>
        </p:blipFill>
        <p:spPr bwMode="auto">
          <a:xfrm>
            <a:off x="0" y="1676400"/>
            <a:ext cx="4762500" cy="4133850"/>
          </a:xfrm>
          <a:prstGeom prst="rect">
            <a:avLst/>
          </a:prstGeom>
          <a:noFill/>
        </p:spPr>
      </p:pic>
      <p:sp>
        <p:nvSpPr>
          <p:cNvPr id="4" name="TextBox 3"/>
          <p:cNvSpPr txBox="1"/>
          <p:nvPr/>
        </p:nvSpPr>
        <p:spPr>
          <a:xfrm>
            <a:off x="3276600" y="762000"/>
            <a:ext cx="2299156" cy="646331"/>
          </a:xfrm>
          <a:prstGeom prst="rect">
            <a:avLst/>
          </a:prstGeom>
          <a:noFill/>
        </p:spPr>
        <p:txBody>
          <a:bodyPr wrap="none" rtlCol="0">
            <a:spAutoFit/>
          </a:bodyPr>
          <a:lstStyle/>
          <a:p>
            <a:pPr algn="ctr"/>
            <a:r>
              <a:rPr lang="en-US" dirty="0" err="1" smtClean="0">
                <a:solidFill>
                  <a:srgbClr val="FFFF00"/>
                </a:solidFill>
              </a:rPr>
              <a:t>Fibrosing</a:t>
            </a:r>
            <a:r>
              <a:rPr lang="en-US" dirty="0" smtClean="0">
                <a:solidFill>
                  <a:srgbClr val="FFFF00"/>
                </a:solidFill>
              </a:rPr>
              <a:t> Mediastinitis</a:t>
            </a:r>
          </a:p>
          <a:p>
            <a:pPr algn="ctr"/>
            <a:r>
              <a:rPr lang="en-US" dirty="0" smtClean="0">
                <a:solidFill>
                  <a:srgbClr val="FFFF00"/>
                </a:solidFill>
              </a:rPr>
              <a:t>(</a:t>
            </a:r>
            <a:r>
              <a:rPr lang="en-US" dirty="0" err="1" smtClean="0">
                <a:solidFill>
                  <a:srgbClr val="FFFF00"/>
                </a:solidFill>
              </a:rPr>
              <a:t>histoplasmosis</a:t>
            </a:r>
            <a:r>
              <a:rPr lang="en-US" dirty="0" smtClean="0">
                <a:solidFill>
                  <a:srgbClr val="FFFF00"/>
                </a:solidFill>
              </a:rPr>
              <a:t>)</a:t>
            </a:r>
            <a:endParaRPr lang="en-US" dirty="0">
              <a:solidFill>
                <a:srgbClr val="FFFF00"/>
              </a:solidFill>
            </a:endParaRPr>
          </a:p>
        </p:txBody>
      </p:sp>
      <p:sp>
        <p:nvSpPr>
          <p:cNvPr id="5" name="TextBox 4"/>
          <p:cNvSpPr txBox="1"/>
          <p:nvPr/>
        </p:nvSpPr>
        <p:spPr>
          <a:xfrm>
            <a:off x="3429000" y="60960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http://pubs.rsna.org/na101/home/literatum/publisher/rsna/journals/content/radiographics/2007/radiographics.2007.27.issue-3/rg.273065136/production/images/large/g07ma08g13b.jpeg"/>
          <p:cNvPicPr>
            <a:picLocks noChangeAspect="1" noChangeArrowheads="1"/>
          </p:cNvPicPr>
          <p:nvPr/>
        </p:nvPicPr>
        <p:blipFill>
          <a:blip r:embed="rId2" cstate="print"/>
          <a:srcRect/>
          <a:stretch>
            <a:fillRect/>
          </a:stretch>
        </p:blipFill>
        <p:spPr bwMode="auto">
          <a:xfrm>
            <a:off x="1981200" y="1143000"/>
            <a:ext cx="5334000" cy="442828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http://pubs.rsna.org/na101/home/literatum/publisher/rsna/journals/content/radiographics/2007/radiographics.2007.27.issue-3/rg.273065136/production/images/large/g07ma08g13b.jpeg"/>
          <p:cNvPicPr>
            <a:picLocks noChangeAspect="1" noChangeArrowheads="1"/>
          </p:cNvPicPr>
          <p:nvPr/>
        </p:nvPicPr>
        <p:blipFill>
          <a:blip r:embed="rId3" cstate="print"/>
          <a:srcRect/>
          <a:stretch>
            <a:fillRect/>
          </a:stretch>
        </p:blipFill>
        <p:spPr bwMode="auto">
          <a:xfrm>
            <a:off x="1981200" y="1752600"/>
            <a:ext cx="5334000" cy="4428283"/>
          </a:xfrm>
          <a:prstGeom prst="rect">
            <a:avLst/>
          </a:prstGeom>
          <a:noFill/>
        </p:spPr>
      </p:pic>
      <p:sp>
        <p:nvSpPr>
          <p:cNvPr id="3" name="TextBox 2"/>
          <p:cNvSpPr txBox="1"/>
          <p:nvPr/>
        </p:nvSpPr>
        <p:spPr>
          <a:xfrm>
            <a:off x="3124200" y="990600"/>
            <a:ext cx="2999604" cy="369332"/>
          </a:xfrm>
          <a:prstGeom prst="rect">
            <a:avLst/>
          </a:prstGeom>
          <a:noFill/>
        </p:spPr>
        <p:txBody>
          <a:bodyPr wrap="none" rtlCol="0">
            <a:spAutoFit/>
          </a:bodyPr>
          <a:lstStyle/>
          <a:p>
            <a:r>
              <a:rPr lang="en-US" dirty="0" smtClean="0">
                <a:solidFill>
                  <a:srgbClr val="FFFF00"/>
                </a:solidFill>
              </a:rPr>
              <a:t>Left-Sided Superior Vena Cava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Figure"/>
          <p:cNvPicPr>
            <a:picLocks noChangeAspect="1" noChangeArrowheads="1"/>
          </p:cNvPicPr>
          <p:nvPr/>
        </p:nvPicPr>
        <p:blipFill>
          <a:blip r:embed="rId2" cstate="print">
            <a:lum bright="15000" contrast="27000"/>
          </a:blip>
          <a:srcRect/>
          <a:stretch>
            <a:fillRect/>
          </a:stretch>
        </p:blipFill>
        <p:spPr bwMode="auto">
          <a:xfrm>
            <a:off x="2286000" y="1219200"/>
            <a:ext cx="4429125" cy="4762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514600" y="3048000"/>
            <a:ext cx="4400063" cy="369332"/>
          </a:xfrm>
          <a:prstGeom prst="rect">
            <a:avLst/>
          </a:prstGeom>
          <a:noFill/>
        </p:spPr>
        <p:txBody>
          <a:bodyPr wrap="none" rtlCol="0">
            <a:spAutoFit/>
          </a:bodyPr>
          <a:lstStyle/>
          <a:p>
            <a:r>
              <a:rPr lang="en-US" dirty="0" smtClean="0">
                <a:solidFill>
                  <a:srgbClr val="FFFF00"/>
                </a:solidFill>
              </a:rPr>
              <a:t>What does the middle mediastinum contain?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Figure"/>
          <p:cNvPicPr>
            <a:picLocks noChangeAspect="1" noChangeArrowheads="1"/>
          </p:cNvPicPr>
          <p:nvPr/>
        </p:nvPicPr>
        <p:blipFill>
          <a:blip r:embed="rId2" cstate="print">
            <a:lum bright="15000" contrast="27000"/>
          </a:blip>
          <a:srcRect/>
          <a:stretch>
            <a:fillRect/>
          </a:stretch>
        </p:blipFill>
        <p:spPr bwMode="auto">
          <a:xfrm>
            <a:off x="2209800" y="1600200"/>
            <a:ext cx="4429125" cy="4762500"/>
          </a:xfrm>
          <a:prstGeom prst="rect">
            <a:avLst/>
          </a:prstGeom>
          <a:noFill/>
        </p:spPr>
      </p:pic>
      <p:sp>
        <p:nvSpPr>
          <p:cNvPr id="3" name="TextBox 2"/>
          <p:cNvSpPr txBox="1"/>
          <p:nvPr/>
        </p:nvSpPr>
        <p:spPr>
          <a:xfrm>
            <a:off x="3962400" y="914400"/>
            <a:ext cx="849913" cy="369332"/>
          </a:xfrm>
          <a:prstGeom prst="rect">
            <a:avLst/>
          </a:prstGeom>
          <a:noFill/>
        </p:spPr>
        <p:txBody>
          <a:bodyPr wrap="none" rtlCol="0">
            <a:spAutoFit/>
          </a:bodyPr>
          <a:lstStyle/>
          <a:p>
            <a:r>
              <a:rPr lang="en-US" dirty="0" err="1" smtClean="0">
                <a:solidFill>
                  <a:srgbClr val="FFFF00"/>
                </a:solidFill>
              </a:rPr>
              <a:t>Varices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Figure"/>
          <p:cNvPicPr>
            <a:picLocks noChangeAspect="1" noChangeArrowheads="1"/>
          </p:cNvPicPr>
          <p:nvPr/>
        </p:nvPicPr>
        <p:blipFill>
          <a:blip r:embed="rId2" cstate="print">
            <a:lum bright="14000"/>
          </a:blip>
          <a:srcRect/>
          <a:stretch>
            <a:fillRect/>
          </a:stretch>
        </p:blipFill>
        <p:spPr bwMode="auto">
          <a:xfrm>
            <a:off x="2133600" y="1524000"/>
            <a:ext cx="4762500" cy="406717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descr="Figure"/>
          <p:cNvPicPr>
            <a:picLocks noChangeAspect="1" noChangeArrowheads="1"/>
          </p:cNvPicPr>
          <p:nvPr/>
        </p:nvPicPr>
        <p:blipFill>
          <a:blip r:embed="rId2" cstate="print">
            <a:lum bright="14000"/>
          </a:blip>
          <a:srcRect/>
          <a:stretch>
            <a:fillRect/>
          </a:stretch>
        </p:blipFill>
        <p:spPr bwMode="auto">
          <a:xfrm>
            <a:off x="2133600" y="1981200"/>
            <a:ext cx="4762500" cy="4067176"/>
          </a:xfrm>
          <a:prstGeom prst="rect">
            <a:avLst/>
          </a:prstGeom>
          <a:noFill/>
        </p:spPr>
      </p:pic>
      <p:sp>
        <p:nvSpPr>
          <p:cNvPr id="3" name="TextBox 2"/>
          <p:cNvSpPr txBox="1"/>
          <p:nvPr/>
        </p:nvSpPr>
        <p:spPr>
          <a:xfrm>
            <a:off x="2590800" y="1143000"/>
            <a:ext cx="3403176" cy="646331"/>
          </a:xfrm>
          <a:prstGeom prst="rect">
            <a:avLst/>
          </a:prstGeom>
          <a:noFill/>
        </p:spPr>
        <p:txBody>
          <a:bodyPr wrap="none" rtlCol="0">
            <a:spAutoFit/>
          </a:bodyPr>
          <a:lstStyle/>
          <a:p>
            <a:pPr algn="ctr"/>
            <a:r>
              <a:rPr lang="en-US" dirty="0" smtClean="0">
                <a:solidFill>
                  <a:srgbClr val="FFFF00"/>
                </a:solidFill>
              </a:rPr>
              <a:t>Aortic Dissection and Hemorrhage</a:t>
            </a:r>
          </a:p>
          <a:p>
            <a:pPr algn="ctr"/>
            <a:r>
              <a:rPr lang="en-US" dirty="0" smtClean="0">
                <a:solidFill>
                  <a:srgbClr val="FFFF00"/>
                </a:solidFill>
              </a:rPr>
              <a:t>(Stanford type B)</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descr="AP portable radio..."/>
          <p:cNvPicPr>
            <a:picLocks noChangeAspect="1" noChangeArrowheads="1"/>
          </p:cNvPicPr>
          <p:nvPr/>
        </p:nvPicPr>
        <p:blipFill>
          <a:blip r:embed="rId2" cstate="print">
            <a:lum bright="5000" contrast="4000"/>
          </a:blip>
          <a:srcRect/>
          <a:stretch>
            <a:fillRect/>
          </a:stretch>
        </p:blipFill>
        <p:spPr bwMode="auto">
          <a:xfrm>
            <a:off x="2362200" y="1600200"/>
            <a:ext cx="4210050" cy="36004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descr="AP portable radio..."/>
          <p:cNvPicPr>
            <a:picLocks noChangeAspect="1" noChangeArrowheads="1"/>
          </p:cNvPicPr>
          <p:nvPr/>
        </p:nvPicPr>
        <p:blipFill>
          <a:blip r:embed="rId2" cstate="print">
            <a:lum bright="5000" contrast="4000"/>
          </a:blip>
          <a:srcRect/>
          <a:stretch>
            <a:fillRect/>
          </a:stretch>
        </p:blipFill>
        <p:spPr bwMode="auto">
          <a:xfrm>
            <a:off x="2286000" y="2133600"/>
            <a:ext cx="4210050" cy="3600451"/>
          </a:xfrm>
          <a:prstGeom prst="rect">
            <a:avLst/>
          </a:prstGeom>
          <a:noFill/>
        </p:spPr>
      </p:pic>
      <p:sp>
        <p:nvSpPr>
          <p:cNvPr id="3" name="TextBox 2"/>
          <p:cNvSpPr txBox="1"/>
          <p:nvPr/>
        </p:nvSpPr>
        <p:spPr>
          <a:xfrm>
            <a:off x="3048000" y="1524000"/>
            <a:ext cx="2593082" cy="369332"/>
          </a:xfrm>
          <a:prstGeom prst="rect">
            <a:avLst/>
          </a:prstGeom>
          <a:noFill/>
        </p:spPr>
        <p:txBody>
          <a:bodyPr wrap="none" rtlCol="0">
            <a:spAutoFit/>
          </a:bodyPr>
          <a:lstStyle/>
          <a:p>
            <a:r>
              <a:rPr lang="en-US" dirty="0" smtClean="0">
                <a:solidFill>
                  <a:srgbClr val="FFFF00"/>
                </a:solidFill>
              </a:rPr>
              <a:t>Thoracic Aortic Aneurysm</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descr="http://images.radiopaedia.org/images/246987/5b279d55b74f01eb126e647a04c71d_big_gallery.jpg"/>
          <p:cNvPicPr>
            <a:picLocks noChangeAspect="1" noChangeArrowheads="1"/>
          </p:cNvPicPr>
          <p:nvPr/>
        </p:nvPicPr>
        <p:blipFill>
          <a:blip r:embed="rId2" cstate="print">
            <a:lum bright="17000" contrast="-16000"/>
          </a:blip>
          <a:srcRect l="3328" t="7619" r="3328" b="9143"/>
          <a:stretch>
            <a:fillRect/>
          </a:stretch>
        </p:blipFill>
        <p:spPr bwMode="auto">
          <a:xfrm>
            <a:off x="2438400" y="1447800"/>
            <a:ext cx="4134382" cy="402529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descr="http://images.radiopaedia.org/images/246987/5b279d55b74f01eb126e647a04c71d_big_gallery.jpg"/>
          <p:cNvPicPr>
            <a:picLocks noChangeAspect="1" noChangeArrowheads="1"/>
          </p:cNvPicPr>
          <p:nvPr/>
        </p:nvPicPr>
        <p:blipFill>
          <a:blip r:embed="rId3" cstate="print">
            <a:lum bright="17000" contrast="-16000"/>
          </a:blip>
          <a:srcRect l="3328" t="7619" r="3328" b="9143"/>
          <a:stretch>
            <a:fillRect/>
          </a:stretch>
        </p:blipFill>
        <p:spPr bwMode="auto">
          <a:xfrm>
            <a:off x="228600" y="1752600"/>
            <a:ext cx="4134382" cy="4025296"/>
          </a:xfrm>
          <a:prstGeom prst="rect">
            <a:avLst/>
          </a:prstGeom>
          <a:noFill/>
        </p:spPr>
      </p:pic>
      <p:sp>
        <p:nvSpPr>
          <p:cNvPr id="3" name="TextBox 2"/>
          <p:cNvSpPr txBox="1"/>
          <p:nvPr/>
        </p:nvSpPr>
        <p:spPr>
          <a:xfrm>
            <a:off x="2667000" y="762000"/>
            <a:ext cx="3695179" cy="646331"/>
          </a:xfrm>
          <a:prstGeom prst="rect">
            <a:avLst/>
          </a:prstGeom>
          <a:noFill/>
        </p:spPr>
        <p:txBody>
          <a:bodyPr wrap="none" rtlCol="0">
            <a:spAutoFit/>
          </a:bodyPr>
          <a:lstStyle/>
          <a:p>
            <a:pPr algn="ctr"/>
            <a:r>
              <a:rPr lang="en-US" dirty="0" smtClean="0">
                <a:solidFill>
                  <a:srgbClr val="FFFF00"/>
                </a:solidFill>
              </a:rPr>
              <a:t>Right Aortic Arch</a:t>
            </a:r>
          </a:p>
          <a:p>
            <a:pPr algn="ctr"/>
            <a:r>
              <a:rPr lang="en-US" dirty="0" smtClean="0">
                <a:solidFill>
                  <a:srgbClr val="FFFF00"/>
                </a:solidFill>
              </a:rPr>
              <a:t>with Right Descending Thoracic Aorta</a:t>
            </a:r>
            <a:endParaRPr lang="en-US" dirty="0">
              <a:solidFill>
                <a:srgbClr val="FFFF00"/>
              </a:solidFill>
            </a:endParaRPr>
          </a:p>
        </p:txBody>
      </p:sp>
      <p:pic>
        <p:nvPicPr>
          <p:cNvPr id="4" name="Picture 3"/>
          <p:cNvPicPr>
            <a:picLocks noChangeAspect="1"/>
          </p:cNvPicPr>
          <p:nvPr/>
        </p:nvPicPr>
        <p:blipFill>
          <a:blip r:embed="rId4"/>
          <a:stretch>
            <a:fillRect/>
          </a:stretch>
        </p:blipFill>
        <p:spPr>
          <a:xfrm>
            <a:off x="4572000" y="1752600"/>
            <a:ext cx="4354988"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descr="Figure"/>
          <p:cNvPicPr>
            <a:picLocks noChangeAspect="1" noChangeArrowheads="1"/>
          </p:cNvPicPr>
          <p:nvPr/>
        </p:nvPicPr>
        <p:blipFill>
          <a:blip r:embed="rId2" cstate="print"/>
          <a:srcRect/>
          <a:stretch>
            <a:fillRect/>
          </a:stretch>
        </p:blipFill>
        <p:spPr bwMode="auto">
          <a:xfrm>
            <a:off x="2057400" y="1447800"/>
            <a:ext cx="4581525" cy="47625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2" descr="Figure"/>
          <p:cNvPicPr>
            <a:picLocks noChangeAspect="1" noChangeArrowheads="1"/>
          </p:cNvPicPr>
          <p:nvPr/>
        </p:nvPicPr>
        <p:blipFill>
          <a:blip r:embed="rId3" cstate="print"/>
          <a:srcRect/>
          <a:stretch>
            <a:fillRect/>
          </a:stretch>
        </p:blipFill>
        <p:spPr bwMode="auto">
          <a:xfrm>
            <a:off x="2057400" y="1447800"/>
            <a:ext cx="4581525" cy="4762500"/>
          </a:xfrm>
          <a:prstGeom prst="rect">
            <a:avLst/>
          </a:prstGeom>
          <a:noFill/>
        </p:spPr>
      </p:pic>
      <p:sp>
        <p:nvSpPr>
          <p:cNvPr id="3" name="TextBox 2"/>
          <p:cNvSpPr txBox="1"/>
          <p:nvPr/>
        </p:nvSpPr>
        <p:spPr>
          <a:xfrm>
            <a:off x="2743200" y="914400"/>
            <a:ext cx="3114314" cy="369332"/>
          </a:xfrm>
          <a:prstGeom prst="rect">
            <a:avLst/>
          </a:prstGeom>
          <a:noFill/>
        </p:spPr>
        <p:txBody>
          <a:bodyPr wrap="none" rtlCol="0">
            <a:spAutoFit/>
          </a:bodyPr>
          <a:lstStyle/>
          <a:p>
            <a:r>
              <a:rPr lang="en-US" dirty="0" err="1" smtClean="0">
                <a:solidFill>
                  <a:srgbClr val="FFFF00"/>
                </a:solidFill>
              </a:rPr>
              <a:t>Pseudocoarctation</a:t>
            </a:r>
            <a:r>
              <a:rPr lang="en-US" dirty="0" smtClean="0">
                <a:solidFill>
                  <a:srgbClr val="FFFF00"/>
                </a:solidFill>
              </a:rPr>
              <a:t> of the Aorta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http://www.ctsnet.org/sites/default/files/graphics/clincalcases/mao/figure_1.jpg"/>
          <p:cNvPicPr>
            <a:picLocks noChangeAspect="1" noChangeArrowheads="1"/>
          </p:cNvPicPr>
          <p:nvPr/>
        </p:nvPicPr>
        <p:blipFill>
          <a:blip r:embed="rId2" cstate="print"/>
          <a:srcRect l="10000" r="10000"/>
          <a:stretch>
            <a:fillRect/>
          </a:stretch>
        </p:blipFill>
        <p:spPr bwMode="auto">
          <a:xfrm>
            <a:off x="5334000" y="3105149"/>
            <a:ext cx="3160295" cy="3752851"/>
          </a:xfrm>
          <a:prstGeom prst="rect">
            <a:avLst/>
          </a:prstGeom>
          <a:noFill/>
        </p:spPr>
      </p:pic>
      <p:pic>
        <p:nvPicPr>
          <p:cNvPr id="9220" name="Picture 4" descr="http://www.ctsnet.org/sites/default/files/graphics/clincalcases/mao/figure_2.jpg"/>
          <p:cNvPicPr>
            <a:picLocks noChangeAspect="1" noChangeArrowheads="1"/>
          </p:cNvPicPr>
          <p:nvPr/>
        </p:nvPicPr>
        <p:blipFill>
          <a:blip r:embed="rId3" cstate="print"/>
          <a:srcRect l="5000" r="5000"/>
          <a:stretch>
            <a:fillRect/>
          </a:stretch>
        </p:blipFill>
        <p:spPr bwMode="auto">
          <a:xfrm>
            <a:off x="609600" y="3597909"/>
            <a:ext cx="3886200" cy="3260091"/>
          </a:xfrm>
          <a:prstGeom prst="rect">
            <a:avLst/>
          </a:prstGeom>
          <a:noFill/>
        </p:spPr>
      </p:pic>
      <p:sp>
        <p:nvSpPr>
          <p:cNvPr id="9222" name="AutoShape 6" descr="http://www.ctsnet.org/sites/default/files/graphics/clincalcases/mao/figure_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4" name="Picture 8" descr="http://www.ctsnet.org/sites/default/files/graphics/clincalcases/mao/figure_3.jpg"/>
          <p:cNvPicPr>
            <a:picLocks noChangeAspect="1" noChangeArrowheads="1"/>
          </p:cNvPicPr>
          <p:nvPr/>
        </p:nvPicPr>
        <p:blipFill>
          <a:blip r:embed="rId4" cstate="print">
            <a:lum bright="9000" contrast="4000"/>
          </a:blip>
          <a:srcRect l="10000" r="10000"/>
          <a:stretch>
            <a:fillRect/>
          </a:stretch>
        </p:blipFill>
        <p:spPr bwMode="auto">
          <a:xfrm>
            <a:off x="609600" y="0"/>
            <a:ext cx="3876719" cy="3505200"/>
          </a:xfrm>
          <a:prstGeom prst="rect">
            <a:avLst/>
          </a:prstGeom>
          <a:noFill/>
        </p:spPr>
      </p:pic>
      <p:sp>
        <p:nvSpPr>
          <p:cNvPr id="7" name="TextBox 6"/>
          <p:cNvSpPr txBox="1"/>
          <p:nvPr/>
        </p:nvSpPr>
        <p:spPr>
          <a:xfrm>
            <a:off x="5029200" y="23622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133600" y="3276600"/>
            <a:ext cx="4685898" cy="369332"/>
          </a:xfrm>
          <a:prstGeom prst="rect">
            <a:avLst/>
          </a:prstGeom>
          <a:noFill/>
        </p:spPr>
        <p:txBody>
          <a:bodyPr wrap="none" rtlCol="0">
            <a:spAutoFit/>
          </a:bodyPr>
          <a:lstStyle/>
          <a:p>
            <a:r>
              <a:rPr lang="en-US" dirty="0" smtClean="0">
                <a:solidFill>
                  <a:srgbClr val="FFFF00"/>
                </a:solidFill>
              </a:rPr>
              <a:t>What can go wrong in the middle mediastinum?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http://www.ctsnet.org/sites/default/files/graphics/clincalcases/mao/figure_1.jpg"/>
          <p:cNvPicPr>
            <a:picLocks noChangeAspect="1" noChangeArrowheads="1"/>
          </p:cNvPicPr>
          <p:nvPr/>
        </p:nvPicPr>
        <p:blipFill>
          <a:blip r:embed="rId2" cstate="print"/>
          <a:srcRect l="10000" r="10000"/>
          <a:stretch>
            <a:fillRect/>
          </a:stretch>
        </p:blipFill>
        <p:spPr bwMode="auto">
          <a:xfrm>
            <a:off x="5334000" y="3105149"/>
            <a:ext cx="3160295" cy="3752851"/>
          </a:xfrm>
          <a:prstGeom prst="rect">
            <a:avLst/>
          </a:prstGeom>
          <a:noFill/>
        </p:spPr>
      </p:pic>
      <p:pic>
        <p:nvPicPr>
          <p:cNvPr id="9220" name="Picture 4" descr="http://www.ctsnet.org/sites/default/files/graphics/clincalcases/mao/figure_2.jpg"/>
          <p:cNvPicPr>
            <a:picLocks noChangeAspect="1" noChangeArrowheads="1"/>
          </p:cNvPicPr>
          <p:nvPr/>
        </p:nvPicPr>
        <p:blipFill>
          <a:blip r:embed="rId3" cstate="print"/>
          <a:srcRect l="5000" r="5000"/>
          <a:stretch>
            <a:fillRect/>
          </a:stretch>
        </p:blipFill>
        <p:spPr bwMode="auto">
          <a:xfrm>
            <a:off x="609600" y="3597909"/>
            <a:ext cx="3886200" cy="3260091"/>
          </a:xfrm>
          <a:prstGeom prst="rect">
            <a:avLst/>
          </a:prstGeom>
          <a:noFill/>
        </p:spPr>
      </p:pic>
      <p:sp>
        <p:nvSpPr>
          <p:cNvPr id="9222" name="AutoShape 6" descr="http://www.ctsnet.org/sites/default/files/graphics/clincalcases/mao/figure_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4" name="Picture 8" descr="http://www.ctsnet.org/sites/default/files/graphics/clincalcases/mao/figure_3.jpg"/>
          <p:cNvPicPr>
            <a:picLocks noChangeAspect="1" noChangeArrowheads="1"/>
          </p:cNvPicPr>
          <p:nvPr/>
        </p:nvPicPr>
        <p:blipFill>
          <a:blip r:embed="rId4" cstate="print">
            <a:lum bright="9000" contrast="4000"/>
          </a:blip>
          <a:srcRect l="10000" r="10000"/>
          <a:stretch>
            <a:fillRect/>
          </a:stretch>
        </p:blipFill>
        <p:spPr bwMode="auto">
          <a:xfrm>
            <a:off x="609600" y="0"/>
            <a:ext cx="3876719" cy="3505200"/>
          </a:xfrm>
          <a:prstGeom prst="rect">
            <a:avLst/>
          </a:prstGeom>
          <a:noFill/>
        </p:spPr>
      </p:pic>
      <p:sp>
        <p:nvSpPr>
          <p:cNvPr id="6" name="TextBox 5"/>
          <p:cNvSpPr txBox="1"/>
          <p:nvPr/>
        </p:nvSpPr>
        <p:spPr>
          <a:xfrm>
            <a:off x="6400800" y="1143000"/>
            <a:ext cx="891591" cy="646331"/>
          </a:xfrm>
          <a:prstGeom prst="rect">
            <a:avLst/>
          </a:prstGeom>
          <a:noFill/>
        </p:spPr>
        <p:txBody>
          <a:bodyPr wrap="none" rtlCol="0">
            <a:spAutoFit/>
          </a:bodyPr>
          <a:lstStyle/>
          <a:p>
            <a:pPr algn="ctr"/>
            <a:r>
              <a:rPr lang="en-US" dirty="0" smtClean="0">
                <a:solidFill>
                  <a:srgbClr val="FFFF00"/>
                </a:solidFill>
              </a:rPr>
              <a:t>Thyroid</a:t>
            </a:r>
          </a:p>
          <a:p>
            <a:pPr algn="ctr"/>
            <a:r>
              <a:rPr lang="en-US" dirty="0" smtClean="0">
                <a:solidFill>
                  <a:srgbClr val="FFFF00"/>
                </a:solidFill>
              </a:rPr>
              <a:t>Goiter</a:t>
            </a:r>
            <a:endParaRPr lang="en-US" dirty="0">
              <a:solidFill>
                <a:srgbClr val="FFFF00"/>
              </a:solidFill>
            </a:endParaRPr>
          </a:p>
        </p:txBody>
      </p:sp>
      <p:sp>
        <p:nvSpPr>
          <p:cNvPr id="7" name="TextBox 6"/>
          <p:cNvSpPr txBox="1"/>
          <p:nvPr/>
        </p:nvSpPr>
        <p:spPr>
          <a:xfrm>
            <a:off x="5029200" y="2362200"/>
            <a:ext cx="2576924" cy="369332"/>
          </a:xfrm>
          <a:prstGeom prst="rect">
            <a:avLst/>
          </a:prstGeom>
          <a:noFill/>
        </p:spPr>
        <p:txBody>
          <a:bodyPr wrap="none" rtlCol="0">
            <a:spAutoFit/>
          </a:bodyPr>
          <a:lstStyle/>
          <a:p>
            <a:r>
              <a:rPr lang="en-US" dirty="0" smtClean="0">
                <a:solidFill>
                  <a:srgbClr val="FFFF00"/>
                </a:solidFill>
              </a:rPr>
              <a:t>Same patient, same time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descr="http://www.researchgate.net/publication/245033233_Ectopic_papillary_thyroid_carcinoma_in_the_mediastinum_without_any_tumoral_involvement_in_the_thyroid_gland._A_Case_report/fulltexts/72e7e51d6c5778c966.pdf/images/2.png"/>
          <p:cNvPicPr>
            <a:picLocks noChangeAspect="1" noChangeArrowheads="1"/>
          </p:cNvPicPr>
          <p:nvPr/>
        </p:nvPicPr>
        <p:blipFill>
          <a:blip r:embed="rId2" cstate="print"/>
          <a:srcRect l="12424" t="33498" r="64376" b="49838"/>
          <a:stretch>
            <a:fillRect/>
          </a:stretch>
        </p:blipFill>
        <p:spPr bwMode="auto">
          <a:xfrm>
            <a:off x="2057400" y="1066800"/>
            <a:ext cx="4757721" cy="47244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2" descr="http://www.researchgate.net/publication/245033233_Ectopic_papillary_thyroid_carcinoma_in_the_mediastinum_without_any_tumoral_involvement_in_the_thyroid_gland._A_Case_report/fulltexts/72e7e51d6c5778c966.pdf/images/2.png"/>
          <p:cNvPicPr>
            <a:picLocks noChangeAspect="1" noChangeArrowheads="1"/>
          </p:cNvPicPr>
          <p:nvPr/>
        </p:nvPicPr>
        <p:blipFill>
          <a:blip r:embed="rId3" cstate="print"/>
          <a:srcRect l="12424" t="33498" r="64376" b="49838"/>
          <a:stretch>
            <a:fillRect/>
          </a:stretch>
        </p:blipFill>
        <p:spPr bwMode="auto">
          <a:xfrm>
            <a:off x="2057400" y="1600200"/>
            <a:ext cx="4757721" cy="4724400"/>
          </a:xfrm>
          <a:prstGeom prst="rect">
            <a:avLst/>
          </a:prstGeom>
          <a:noFill/>
        </p:spPr>
      </p:pic>
      <p:sp>
        <p:nvSpPr>
          <p:cNvPr id="3" name="TextBox 2"/>
          <p:cNvSpPr txBox="1"/>
          <p:nvPr/>
        </p:nvSpPr>
        <p:spPr>
          <a:xfrm>
            <a:off x="3733800" y="838200"/>
            <a:ext cx="1591414" cy="646331"/>
          </a:xfrm>
          <a:prstGeom prst="rect">
            <a:avLst/>
          </a:prstGeom>
          <a:noFill/>
        </p:spPr>
        <p:txBody>
          <a:bodyPr wrap="none" rtlCol="0">
            <a:spAutoFit/>
          </a:bodyPr>
          <a:lstStyle/>
          <a:p>
            <a:pPr algn="ctr"/>
            <a:r>
              <a:rPr lang="en-US" dirty="0" smtClean="0">
                <a:solidFill>
                  <a:srgbClr val="FFFF00"/>
                </a:solidFill>
              </a:rPr>
              <a:t>Thyroid Cancer</a:t>
            </a:r>
            <a:endParaRPr lang="en-US" dirty="0" smtClean="0">
              <a:solidFill>
                <a:srgbClr val="FFFF00"/>
              </a:solidFill>
            </a:endParaRPr>
          </a:p>
          <a:p>
            <a:pPr algn="ct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Metastasis, Mediastinum, CT"/>
          <p:cNvPicPr>
            <a:picLocks noChangeAspect="1" noChangeArrowheads="1"/>
          </p:cNvPicPr>
          <p:nvPr/>
        </p:nvPicPr>
        <p:blipFill>
          <a:blip r:embed="rId3" cstate="print"/>
          <a:srcRect t="18075" r="10042" b="14059"/>
          <a:stretch>
            <a:fillRect/>
          </a:stretch>
        </p:blipFill>
        <p:spPr bwMode="auto">
          <a:xfrm>
            <a:off x="2514600" y="2209800"/>
            <a:ext cx="4095682" cy="308979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Metastasis, Mediastinum, CT"/>
          <p:cNvPicPr>
            <a:picLocks noChangeAspect="1" noChangeArrowheads="1"/>
          </p:cNvPicPr>
          <p:nvPr/>
        </p:nvPicPr>
        <p:blipFill>
          <a:blip r:embed="rId3" cstate="print"/>
          <a:srcRect t="18075" r="10042" b="14059"/>
          <a:stretch>
            <a:fillRect/>
          </a:stretch>
        </p:blipFill>
        <p:spPr bwMode="auto">
          <a:xfrm>
            <a:off x="2514600" y="2209800"/>
            <a:ext cx="4095682" cy="3089797"/>
          </a:xfrm>
          <a:prstGeom prst="rect">
            <a:avLst/>
          </a:prstGeom>
          <a:noFill/>
        </p:spPr>
      </p:pic>
      <p:sp>
        <p:nvSpPr>
          <p:cNvPr id="4" name="TextBox 3"/>
          <p:cNvSpPr txBox="1"/>
          <p:nvPr/>
        </p:nvSpPr>
        <p:spPr>
          <a:xfrm>
            <a:off x="1219200" y="1371600"/>
            <a:ext cx="7000699" cy="369332"/>
          </a:xfrm>
          <a:prstGeom prst="rect">
            <a:avLst/>
          </a:prstGeom>
          <a:noFill/>
        </p:spPr>
        <p:txBody>
          <a:bodyPr wrap="none" rtlCol="0">
            <a:spAutoFit/>
          </a:bodyPr>
          <a:lstStyle/>
          <a:p>
            <a:pPr algn="ctr"/>
            <a:r>
              <a:rPr lang="en-US" dirty="0" smtClean="0">
                <a:solidFill>
                  <a:srgbClr val="FFFF00"/>
                </a:solidFill>
              </a:rPr>
              <a:t>Bronchogenic Carcinoma with Direct Extension into Middle Mediastinum</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http://circ.ahajournals.org/content/118/19/2011/F3.large.jpg"/>
          <p:cNvPicPr>
            <a:picLocks noChangeAspect="1" noChangeArrowheads="1"/>
          </p:cNvPicPr>
          <p:nvPr/>
        </p:nvPicPr>
        <p:blipFill>
          <a:blip r:embed="rId2" cstate="print"/>
          <a:srcRect t="14343" b="956"/>
          <a:stretch>
            <a:fillRect/>
          </a:stretch>
        </p:blipFill>
        <p:spPr bwMode="auto">
          <a:xfrm>
            <a:off x="990600" y="2286000"/>
            <a:ext cx="7235825" cy="3414335"/>
          </a:xfrm>
          <a:prstGeom prst="rect">
            <a:avLst/>
          </a:prstGeom>
          <a:noFill/>
        </p:spPr>
      </p:pic>
      <p:sp>
        <p:nvSpPr>
          <p:cNvPr id="3" name="TextBox 2"/>
          <p:cNvSpPr txBox="1"/>
          <p:nvPr/>
        </p:nvSpPr>
        <p:spPr>
          <a:xfrm>
            <a:off x="1905000" y="1295400"/>
            <a:ext cx="5112105" cy="369332"/>
          </a:xfrm>
          <a:prstGeom prst="rect">
            <a:avLst/>
          </a:prstGeom>
          <a:noFill/>
        </p:spPr>
        <p:txBody>
          <a:bodyPr wrap="none" rtlCol="0">
            <a:spAutoFit/>
          </a:bodyPr>
          <a:lstStyle/>
          <a:p>
            <a:r>
              <a:rPr lang="en-US" dirty="0" smtClean="0">
                <a:solidFill>
                  <a:srgbClr val="FFFF00"/>
                </a:solidFill>
              </a:rPr>
              <a:t>Hiatus Hernia Presenting in the Middle Mediastinum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Figure"/>
          <p:cNvPicPr>
            <a:picLocks noChangeAspect="1" noChangeArrowheads="1"/>
          </p:cNvPicPr>
          <p:nvPr/>
        </p:nvPicPr>
        <p:blipFill>
          <a:blip r:embed="rId2" cstate="print"/>
          <a:srcRect/>
          <a:stretch>
            <a:fillRect/>
          </a:stretch>
        </p:blipFill>
        <p:spPr bwMode="auto">
          <a:xfrm>
            <a:off x="304800" y="1295400"/>
            <a:ext cx="4762500" cy="3905251"/>
          </a:xfrm>
          <a:prstGeom prst="rect">
            <a:avLst/>
          </a:prstGeom>
          <a:noFill/>
        </p:spPr>
      </p:pic>
      <p:pic>
        <p:nvPicPr>
          <p:cNvPr id="6148" name="Picture 4" descr="Figure"/>
          <p:cNvPicPr>
            <a:picLocks noChangeAspect="1" noChangeArrowheads="1"/>
          </p:cNvPicPr>
          <p:nvPr/>
        </p:nvPicPr>
        <p:blipFill>
          <a:blip r:embed="rId3" cstate="print"/>
          <a:srcRect/>
          <a:stretch>
            <a:fillRect/>
          </a:stretch>
        </p:blipFill>
        <p:spPr bwMode="auto">
          <a:xfrm>
            <a:off x="5257800" y="914400"/>
            <a:ext cx="3467100" cy="4762500"/>
          </a:xfrm>
          <a:prstGeom prst="rect">
            <a:avLst/>
          </a:prstGeom>
          <a:noFill/>
        </p:spPr>
      </p:pic>
      <p:sp>
        <p:nvSpPr>
          <p:cNvPr id="5" name="TextBox 4"/>
          <p:cNvSpPr txBox="1"/>
          <p:nvPr/>
        </p:nvSpPr>
        <p:spPr>
          <a:xfrm>
            <a:off x="2514600" y="5867400"/>
            <a:ext cx="3092578" cy="369332"/>
          </a:xfrm>
          <a:prstGeom prst="rect">
            <a:avLst/>
          </a:prstGeom>
          <a:noFill/>
        </p:spPr>
        <p:txBody>
          <a:bodyPr wrap="none" rtlCol="0">
            <a:spAutoFit/>
          </a:bodyPr>
          <a:lstStyle/>
          <a:p>
            <a:r>
              <a:rPr lang="en-US" dirty="0" smtClean="0">
                <a:solidFill>
                  <a:srgbClr val="FFFF00"/>
                </a:solidFill>
              </a:rPr>
              <a:t>Similar diagnosis, two patients</a:t>
            </a:r>
            <a:r>
              <a:rPr lang="en-US" dirty="0" smtClean="0"/>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Figure"/>
          <p:cNvPicPr>
            <a:picLocks noChangeAspect="1" noChangeArrowheads="1"/>
          </p:cNvPicPr>
          <p:nvPr/>
        </p:nvPicPr>
        <p:blipFill>
          <a:blip r:embed="rId2" cstate="print"/>
          <a:srcRect/>
          <a:stretch>
            <a:fillRect/>
          </a:stretch>
        </p:blipFill>
        <p:spPr bwMode="auto">
          <a:xfrm>
            <a:off x="304800" y="2057400"/>
            <a:ext cx="4762500" cy="3905251"/>
          </a:xfrm>
          <a:prstGeom prst="rect">
            <a:avLst/>
          </a:prstGeom>
          <a:noFill/>
        </p:spPr>
      </p:pic>
      <p:pic>
        <p:nvPicPr>
          <p:cNvPr id="6148" name="Picture 4" descr="Figure"/>
          <p:cNvPicPr>
            <a:picLocks noChangeAspect="1" noChangeArrowheads="1"/>
          </p:cNvPicPr>
          <p:nvPr/>
        </p:nvPicPr>
        <p:blipFill>
          <a:blip r:embed="rId3" cstate="print"/>
          <a:srcRect/>
          <a:stretch>
            <a:fillRect/>
          </a:stretch>
        </p:blipFill>
        <p:spPr bwMode="auto">
          <a:xfrm>
            <a:off x="5257800" y="1600200"/>
            <a:ext cx="3467100" cy="4762500"/>
          </a:xfrm>
          <a:prstGeom prst="rect">
            <a:avLst/>
          </a:prstGeom>
          <a:noFill/>
        </p:spPr>
      </p:pic>
      <p:sp>
        <p:nvSpPr>
          <p:cNvPr id="4" name="TextBox 3"/>
          <p:cNvSpPr txBox="1"/>
          <p:nvPr/>
        </p:nvSpPr>
        <p:spPr>
          <a:xfrm>
            <a:off x="2362200" y="1066800"/>
            <a:ext cx="1926233" cy="646331"/>
          </a:xfrm>
          <a:prstGeom prst="rect">
            <a:avLst/>
          </a:prstGeom>
          <a:noFill/>
        </p:spPr>
        <p:txBody>
          <a:bodyPr wrap="none" rtlCol="0">
            <a:spAutoFit/>
          </a:bodyPr>
          <a:lstStyle/>
          <a:p>
            <a:pPr algn="ctr"/>
            <a:r>
              <a:rPr lang="en-US" dirty="0" smtClean="0">
                <a:solidFill>
                  <a:srgbClr val="FFFF00"/>
                </a:solidFill>
              </a:rPr>
              <a:t>Lymphadenopathy</a:t>
            </a:r>
          </a:p>
          <a:p>
            <a:pPr algn="ctr"/>
            <a:r>
              <a:rPr lang="en-US" dirty="0" smtClean="0">
                <a:solidFill>
                  <a:srgbClr val="FFFF00"/>
                </a:solidFill>
              </a:rPr>
              <a:t>(metastases)</a:t>
            </a:r>
            <a:endParaRPr lang="en-US" dirty="0">
              <a:solidFill>
                <a:srgbClr val="FFFF00"/>
              </a:solidFill>
            </a:endParaRPr>
          </a:p>
        </p:txBody>
      </p:sp>
      <p:sp>
        <p:nvSpPr>
          <p:cNvPr id="5" name="TextBox 4"/>
          <p:cNvSpPr txBox="1"/>
          <p:nvPr/>
        </p:nvSpPr>
        <p:spPr>
          <a:xfrm>
            <a:off x="1905000" y="6248400"/>
            <a:ext cx="3092578" cy="369332"/>
          </a:xfrm>
          <a:prstGeom prst="rect">
            <a:avLst/>
          </a:prstGeom>
          <a:noFill/>
        </p:spPr>
        <p:txBody>
          <a:bodyPr wrap="none" rtlCol="0">
            <a:spAutoFit/>
          </a:bodyPr>
          <a:lstStyle/>
          <a:p>
            <a:r>
              <a:rPr lang="en-US" dirty="0" smtClean="0">
                <a:solidFill>
                  <a:srgbClr val="FFFF00"/>
                </a:solidFill>
              </a:rPr>
              <a:t>Similar diagnosis, two patients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Figure"/>
          <p:cNvPicPr>
            <a:picLocks noChangeAspect="1" noChangeArrowheads="1"/>
          </p:cNvPicPr>
          <p:nvPr/>
        </p:nvPicPr>
        <p:blipFill>
          <a:blip r:embed="rId2" cstate="print"/>
          <a:srcRect/>
          <a:stretch>
            <a:fillRect/>
          </a:stretch>
        </p:blipFill>
        <p:spPr bwMode="auto">
          <a:xfrm>
            <a:off x="0" y="2111120"/>
            <a:ext cx="9144000" cy="243230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Figure"/>
          <p:cNvPicPr>
            <a:picLocks noChangeAspect="1" noChangeArrowheads="1"/>
          </p:cNvPicPr>
          <p:nvPr/>
        </p:nvPicPr>
        <p:blipFill>
          <a:blip r:embed="rId2" cstate="print"/>
          <a:srcRect/>
          <a:stretch>
            <a:fillRect/>
          </a:stretch>
        </p:blipFill>
        <p:spPr bwMode="auto">
          <a:xfrm>
            <a:off x="0" y="2111120"/>
            <a:ext cx="9144000" cy="2432306"/>
          </a:xfrm>
          <a:prstGeom prst="rect">
            <a:avLst/>
          </a:prstGeom>
          <a:noFill/>
        </p:spPr>
      </p:pic>
      <p:sp>
        <p:nvSpPr>
          <p:cNvPr id="3" name="TextBox 2"/>
          <p:cNvSpPr txBox="1"/>
          <p:nvPr/>
        </p:nvSpPr>
        <p:spPr>
          <a:xfrm>
            <a:off x="3733800" y="1371600"/>
            <a:ext cx="1222514" cy="369332"/>
          </a:xfrm>
          <a:prstGeom prst="rect">
            <a:avLst/>
          </a:prstGeom>
          <a:noFill/>
        </p:spPr>
        <p:txBody>
          <a:bodyPr wrap="none" rtlCol="0">
            <a:spAutoFit/>
          </a:bodyPr>
          <a:lstStyle/>
          <a:p>
            <a:r>
              <a:rPr lang="en-US" dirty="0" smtClean="0">
                <a:solidFill>
                  <a:srgbClr val="FFFF00"/>
                </a:solidFill>
              </a:rPr>
              <a:t>Lymphoma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Figure"/>
          <p:cNvPicPr>
            <a:picLocks noChangeAspect="1" noChangeArrowheads="1"/>
          </p:cNvPicPr>
          <p:nvPr/>
        </p:nvPicPr>
        <p:blipFill>
          <a:blip r:embed="rId3" cstate="print"/>
          <a:srcRect/>
          <a:stretch>
            <a:fillRect/>
          </a:stretch>
        </p:blipFill>
        <p:spPr bwMode="auto">
          <a:xfrm>
            <a:off x="2057400" y="1447800"/>
            <a:ext cx="1828800" cy="4762500"/>
          </a:xfrm>
          <a:prstGeom prst="rect">
            <a:avLst/>
          </a:prstGeom>
          <a:noFill/>
        </p:spPr>
      </p:pic>
      <p:pic>
        <p:nvPicPr>
          <p:cNvPr id="24580" name="Picture 4" descr="Fig 1."/>
          <p:cNvPicPr>
            <a:picLocks noChangeAspect="1" noChangeArrowheads="1"/>
          </p:cNvPicPr>
          <p:nvPr/>
        </p:nvPicPr>
        <p:blipFill>
          <a:blip r:embed="rId4" cstate="print"/>
          <a:srcRect l="35468" t="10909" r="11823"/>
          <a:stretch>
            <a:fillRect/>
          </a:stretch>
        </p:blipFill>
        <p:spPr bwMode="auto">
          <a:xfrm>
            <a:off x="5105400" y="1447800"/>
            <a:ext cx="2038350" cy="3733784"/>
          </a:xfrm>
          <a:prstGeom prst="rect">
            <a:avLst/>
          </a:prstGeom>
          <a:noFill/>
          <a:ln>
            <a:noFill/>
          </a:ln>
        </p:spPr>
      </p:pic>
      <p:sp>
        <p:nvSpPr>
          <p:cNvPr id="5" name="TextBox 4"/>
          <p:cNvSpPr txBox="1"/>
          <p:nvPr/>
        </p:nvSpPr>
        <p:spPr>
          <a:xfrm>
            <a:off x="4267200" y="5638800"/>
            <a:ext cx="2969146" cy="369332"/>
          </a:xfrm>
          <a:prstGeom prst="rect">
            <a:avLst/>
          </a:prstGeom>
          <a:noFill/>
        </p:spPr>
        <p:txBody>
          <a:bodyPr wrap="none" rtlCol="0">
            <a:spAutoFit/>
          </a:bodyPr>
          <a:lstStyle/>
          <a:p>
            <a:r>
              <a:rPr lang="en-US" dirty="0" smtClean="0">
                <a:solidFill>
                  <a:srgbClr val="FFFF00"/>
                </a:solidFill>
              </a:rPr>
              <a:t>Same diagnosis, two patients</a:t>
            </a:r>
            <a:r>
              <a:rPr lang="en-US" dirty="0" smtClean="0"/>
              <a: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2" descr="Figure"/>
          <p:cNvPicPr>
            <a:picLocks noChangeAspect="1" noChangeArrowheads="1"/>
          </p:cNvPicPr>
          <p:nvPr/>
        </p:nvPicPr>
        <p:blipFill>
          <a:blip r:embed="rId2" cstate="print"/>
          <a:srcRect/>
          <a:stretch>
            <a:fillRect/>
          </a:stretch>
        </p:blipFill>
        <p:spPr bwMode="auto">
          <a:xfrm>
            <a:off x="0" y="2133600"/>
            <a:ext cx="4762500" cy="2895601"/>
          </a:xfrm>
          <a:prstGeom prst="rect">
            <a:avLst/>
          </a:prstGeom>
          <a:noFill/>
        </p:spPr>
      </p:pic>
      <p:sp>
        <p:nvSpPr>
          <p:cNvPr id="3" name="TextBox 2"/>
          <p:cNvSpPr txBox="1"/>
          <p:nvPr/>
        </p:nvSpPr>
        <p:spPr>
          <a:xfrm>
            <a:off x="1981200" y="5334000"/>
            <a:ext cx="5515934" cy="369332"/>
          </a:xfrm>
          <a:prstGeom prst="rect">
            <a:avLst/>
          </a:prstGeom>
          <a:noFill/>
        </p:spPr>
        <p:txBody>
          <a:bodyPr wrap="none" rtlCol="0">
            <a:spAutoFit/>
          </a:bodyPr>
          <a:lstStyle/>
          <a:p>
            <a:r>
              <a:rPr lang="en-US" dirty="0" err="1" smtClean="0">
                <a:solidFill>
                  <a:srgbClr val="FFFF00"/>
                </a:solidFill>
              </a:rPr>
              <a:t>Talcosis</a:t>
            </a:r>
            <a:r>
              <a:rPr lang="en-US" dirty="0" smtClean="0">
                <a:solidFill>
                  <a:srgbClr val="FFFF00"/>
                </a:solidFill>
              </a:rPr>
              <a:t>					Silicosis</a:t>
            </a:r>
          </a:p>
        </p:txBody>
      </p:sp>
      <p:pic>
        <p:nvPicPr>
          <p:cNvPr id="43012" name="Picture 4" descr="Figure"/>
          <p:cNvPicPr>
            <a:picLocks noChangeAspect="1" noChangeArrowheads="1"/>
          </p:cNvPicPr>
          <p:nvPr/>
        </p:nvPicPr>
        <p:blipFill>
          <a:blip r:embed="rId3" cstate="print"/>
          <a:srcRect/>
          <a:stretch>
            <a:fillRect/>
          </a:stretch>
        </p:blipFill>
        <p:spPr bwMode="auto">
          <a:xfrm>
            <a:off x="4873202" y="2133601"/>
            <a:ext cx="4270797" cy="2895600"/>
          </a:xfrm>
          <a:prstGeom prst="rect">
            <a:avLst/>
          </a:prstGeom>
          <a:noFill/>
        </p:spPr>
      </p:pic>
      <p:sp>
        <p:nvSpPr>
          <p:cNvPr id="5" name="TextBox 4"/>
          <p:cNvSpPr txBox="1"/>
          <p:nvPr/>
        </p:nvSpPr>
        <p:spPr>
          <a:xfrm>
            <a:off x="3810000" y="1295400"/>
            <a:ext cx="1777731" cy="369332"/>
          </a:xfrm>
          <a:prstGeom prst="rect">
            <a:avLst/>
          </a:prstGeom>
          <a:noFill/>
        </p:spPr>
        <p:txBody>
          <a:bodyPr wrap="none" rtlCol="0">
            <a:spAutoFit/>
          </a:bodyPr>
          <a:lstStyle/>
          <a:p>
            <a:r>
              <a:rPr lang="en-US" dirty="0" smtClean="0">
                <a:solidFill>
                  <a:srgbClr val="FFFF00"/>
                </a:solidFill>
              </a:rPr>
              <a:t>Pneumoconioses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Figure"/>
          <p:cNvPicPr>
            <a:picLocks noChangeAspect="1" noChangeArrowheads="1"/>
          </p:cNvPicPr>
          <p:nvPr/>
        </p:nvPicPr>
        <p:blipFill>
          <a:blip r:embed="rId2" cstate="print"/>
          <a:srcRect/>
          <a:stretch>
            <a:fillRect/>
          </a:stretch>
        </p:blipFill>
        <p:spPr bwMode="auto">
          <a:xfrm>
            <a:off x="2286000" y="2133600"/>
            <a:ext cx="4762500" cy="3619500"/>
          </a:xfrm>
          <a:prstGeom prst="rect">
            <a:avLst/>
          </a:prstGeom>
          <a:noFill/>
        </p:spPr>
      </p:pic>
      <p:sp>
        <p:nvSpPr>
          <p:cNvPr id="3" name="TextBox 2"/>
          <p:cNvSpPr txBox="1"/>
          <p:nvPr/>
        </p:nvSpPr>
        <p:spPr>
          <a:xfrm>
            <a:off x="2169898" y="1219200"/>
            <a:ext cx="5077930" cy="646331"/>
          </a:xfrm>
          <a:prstGeom prst="rect">
            <a:avLst/>
          </a:prstGeom>
          <a:noFill/>
        </p:spPr>
        <p:txBody>
          <a:bodyPr wrap="none" rtlCol="0">
            <a:spAutoFit/>
          </a:bodyPr>
          <a:lstStyle/>
          <a:p>
            <a:pPr algn="ctr"/>
            <a:r>
              <a:rPr lang="en-US" dirty="0" smtClean="0">
                <a:solidFill>
                  <a:srgbClr val="FFFF00"/>
                </a:solidFill>
              </a:rPr>
              <a:t>Dilated Pulmonary Artery</a:t>
            </a:r>
          </a:p>
          <a:p>
            <a:pPr algn="ctr"/>
            <a:r>
              <a:rPr lang="en-US" dirty="0" err="1" smtClean="0">
                <a:solidFill>
                  <a:srgbClr val="FFFF00"/>
                </a:solidFill>
              </a:rPr>
              <a:t>Ddx</a:t>
            </a:r>
            <a:r>
              <a:rPr lang="en-US" dirty="0" smtClean="0">
                <a:solidFill>
                  <a:srgbClr val="FFFF00"/>
                </a:solidFill>
              </a:rPr>
              <a:t>.: PA hypertension, idiopathic, post-stenotic, etc.</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42" name="Picture 6" descr="An external file that holds a picture, illustration, etc.&#10;Object name is kjr-10-623-g008.jpg"/>
          <p:cNvPicPr>
            <a:picLocks noChangeAspect="1" noChangeArrowheads="1"/>
          </p:cNvPicPr>
          <p:nvPr/>
        </p:nvPicPr>
        <p:blipFill>
          <a:blip r:embed="rId2" cstate="print"/>
          <a:srcRect l="1079" t="1371" r="1079" b="2743"/>
          <a:stretch>
            <a:fillRect/>
          </a:stretch>
        </p:blipFill>
        <p:spPr bwMode="auto">
          <a:xfrm>
            <a:off x="1447800" y="1447800"/>
            <a:ext cx="6216016" cy="4794845"/>
          </a:xfrm>
          <a:prstGeom prst="rect">
            <a:avLst/>
          </a:prstGeom>
          <a:noFill/>
        </p:spPr>
      </p:pic>
      <p:sp>
        <p:nvSpPr>
          <p:cNvPr id="5" name="TextBox 4"/>
          <p:cNvSpPr txBox="1"/>
          <p:nvPr/>
        </p:nvSpPr>
        <p:spPr>
          <a:xfrm>
            <a:off x="3810000" y="762000"/>
            <a:ext cx="1224502" cy="369332"/>
          </a:xfrm>
          <a:prstGeom prst="rect">
            <a:avLst/>
          </a:prstGeom>
          <a:noFill/>
        </p:spPr>
        <p:txBody>
          <a:bodyPr wrap="none" rtlCol="0">
            <a:spAutoFit/>
          </a:bodyPr>
          <a:lstStyle/>
          <a:p>
            <a:r>
              <a:rPr lang="en-US" dirty="0" err="1" smtClean="0">
                <a:solidFill>
                  <a:srgbClr val="FFFF00"/>
                </a:solidFill>
              </a:rPr>
              <a:t>Sarcoidosis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descr="http://images.radiopaedia.org/images/241635/495512c30f4a78a167e89bbdfb3f5e.jpg"/>
          <p:cNvPicPr>
            <a:picLocks noChangeAspect="1" noChangeArrowheads="1"/>
          </p:cNvPicPr>
          <p:nvPr/>
        </p:nvPicPr>
        <p:blipFill>
          <a:blip r:embed="rId2" cstate="print"/>
          <a:srcRect/>
          <a:stretch>
            <a:fillRect/>
          </a:stretch>
        </p:blipFill>
        <p:spPr bwMode="auto">
          <a:xfrm>
            <a:off x="2286000" y="1905000"/>
            <a:ext cx="4391025" cy="4391026"/>
          </a:xfrm>
          <a:prstGeom prst="rect">
            <a:avLst/>
          </a:prstGeom>
          <a:noFill/>
        </p:spPr>
      </p:pic>
      <p:sp>
        <p:nvSpPr>
          <p:cNvPr id="3" name="TextBox 2"/>
          <p:cNvSpPr txBox="1"/>
          <p:nvPr/>
        </p:nvSpPr>
        <p:spPr>
          <a:xfrm>
            <a:off x="2667000" y="1143000"/>
            <a:ext cx="3350020" cy="369332"/>
          </a:xfrm>
          <a:prstGeom prst="rect">
            <a:avLst/>
          </a:prstGeom>
          <a:noFill/>
        </p:spPr>
        <p:txBody>
          <a:bodyPr wrap="none" rtlCol="0">
            <a:spAutoFit/>
          </a:bodyPr>
          <a:lstStyle/>
          <a:p>
            <a:r>
              <a:rPr lang="en-US" dirty="0" smtClean="0">
                <a:solidFill>
                  <a:srgbClr val="FFFF00"/>
                </a:solidFill>
              </a:rPr>
              <a:t>Tuberculosis: Mediastinal Abscess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2" descr="FIGURE 2."/>
          <p:cNvPicPr>
            <a:picLocks noChangeAspect="1" noChangeArrowheads="1"/>
          </p:cNvPicPr>
          <p:nvPr/>
        </p:nvPicPr>
        <p:blipFill>
          <a:blip r:embed="rId2" cstate="print"/>
          <a:srcRect l="2182" t="3478" r="2182" b="3478"/>
          <a:stretch>
            <a:fillRect/>
          </a:stretch>
        </p:blipFill>
        <p:spPr bwMode="auto">
          <a:xfrm>
            <a:off x="1510747" y="2044147"/>
            <a:ext cx="6099314" cy="3722206"/>
          </a:xfrm>
          <a:prstGeom prst="rect">
            <a:avLst/>
          </a:prstGeom>
          <a:noFill/>
        </p:spPr>
      </p:pic>
      <p:sp>
        <p:nvSpPr>
          <p:cNvPr id="3" name="TextBox 2"/>
          <p:cNvSpPr txBox="1"/>
          <p:nvPr/>
        </p:nvSpPr>
        <p:spPr>
          <a:xfrm>
            <a:off x="2895600" y="6096000"/>
            <a:ext cx="3278590" cy="369332"/>
          </a:xfrm>
          <a:prstGeom prst="rect">
            <a:avLst/>
          </a:prstGeom>
          <a:noFill/>
        </p:spPr>
        <p:txBody>
          <a:bodyPr wrap="none" rtlCol="0">
            <a:spAutoFit/>
          </a:bodyPr>
          <a:lstStyle/>
          <a:p>
            <a:r>
              <a:rPr lang="en-US" dirty="0" smtClean="0">
                <a:solidFill>
                  <a:srgbClr val="FFFF00"/>
                </a:solidFill>
              </a:rPr>
              <a:t>. . . in this case, </a:t>
            </a:r>
            <a:r>
              <a:rPr lang="en-US" dirty="0" err="1" smtClean="0">
                <a:solidFill>
                  <a:srgbClr val="FFFF00"/>
                </a:solidFill>
              </a:rPr>
              <a:t>emphasematous</a:t>
            </a:r>
            <a:r>
              <a:rPr lang="en-US" dirty="0" smtClean="0">
                <a:solidFill>
                  <a:srgbClr val="FFFF00"/>
                </a:solidFill>
              </a:rPr>
              <a:t>.</a:t>
            </a:r>
            <a:endParaRPr lang="en-US" dirty="0">
              <a:solidFill>
                <a:srgbClr val="FFFF00"/>
              </a:solidFill>
            </a:endParaRPr>
          </a:p>
        </p:txBody>
      </p:sp>
      <p:sp>
        <p:nvSpPr>
          <p:cNvPr id="4" name="TextBox 3"/>
          <p:cNvSpPr txBox="1"/>
          <p:nvPr/>
        </p:nvSpPr>
        <p:spPr>
          <a:xfrm>
            <a:off x="3657600" y="990600"/>
            <a:ext cx="1393971" cy="369332"/>
          </a:xfrm>
          <a:prstGeom prst="rect">
            <a:avLst/>
          </a:prstGeom>
          <a:noFill/>
        </p:spPr>
        <p:txBody>
          <a:bodyPr wrap="none" rtlCol="0">
            <a:spAutoFit/>
          </a:bodyPr>
          <a:lstStyle/>
          <a:p>
            <a:r>
              <a:rPr lang="en-US" dirty="0" smtClean="0">
                <a:solidFill>
                  <a:srgbClr val="FFFF00"/>
                </a:solidFill>
              </a:rPr>
              <a:t>Mediastinitis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descr="Figure"/>
          <p:cNvPicPr>
            <a:picLocks noChangeAspect="1" noChangeArrowheads="1"/>
          </p:cNvPicPr>
          <p:nvPr/>
        </p:nvPicPr>
        <p:blipFill>
          <a:blip r:embed="rId2" cstate="print"/>
          <a:srcRect/>
          <a:stretch>
            <a:fillRect/>
          </a:stretch>
        </p:blipFill>
        <p:spPr bwMode="auto">
          <a:xfrm>
            <a:off x="1295400" y="1295400"/>
            <a:ext cx="2171700" cy="4762500"/>
          </a:xfrm>
          <a:prstGeom prst="rect">
            <a:avLst/>
          </a:prstGeom>
          <a:noFill/>
        </p:spPr>
      </p:pic>
      <p:sp>
        <p:nvSpPr>
          <p:cNvPr id="3" name="TextBox 2"/>
          <p:cNvSpPr txBox="1"/>
          <p:nvPr/>
        </p:nvSpPr>
        <p:spPr>
          <a:xfrm>
            <a:off x="914400" y="6248400"/>
            <a:ext cx="7459543" cy="369332"/>
          </a:xfrm>
          <a:prstGeom prst="rect">
            <a:avLst/>
          </a:prstGeom>
          <a:noFill/>
        </p:spPr>
        <p:txBody>
          <a:bodyPr wrap="none" rtlCol="0">
            <a:spAutoFit/>
          </a:bodyPr>
          <a:lstStyle/>
          <a:p>
            <a:r>
              <a:rPr lang="en-US" dirty="0" smtClean="0">
                <a:solidFill>
                  <a:srgbClr val="FFFF00"/>
                </a:solidFill>
              </a:rPr>
              <a:t>Long area of peptic stricture.     </a:t>
            </a:r>
            <a:r>
              <a:rPr lang="en-US" dirty="0">
                <a:solidFill>
                  <a:srgbClr val="FFFF00"/>
                </a:solidFill>
              </a:rPr>
              <a:t> </a:t>
            </a:r>
            <a:r>
              <a:rPr lang="en-US" dirty="0" smtClean="0">
                <a:solidFill>
                  <a:srgbClr val="FFFF00"/>
                </a:solidFill>
              </a:rPr>
              <a:t>             Wide-mouth </a:t>
            </a:r>
            <a:r>
              <a:rPr lang="en-US" dirty="0" err="1" smtClean="0">
                <a:solidFill>
                  <a:srgbClr val="FFFF00"/>
                </a:solidFill>
              </a:rPr>
              <a:t>sacculations</a:t>
            </a:r>
            <a:r>
              <a:rPr lang="en-US" dirty="0" smtClean="0">
                <a:solidFill>
                  <a:srgbClr val="FFFF00"/>
                </a:solidFill>
              </a:rPr>
              <a:t> (</a:t>
            </a:r>
            <a:r>
              <a:rPr lang="en-US" dirty="0" err="1" smtClean="0">
                <a:solidFill>
                  <a:srgbClr val="FFFF00"/>
                </a:solidFill>
              </a:rPr>
              <a:t>diverticula</a:t>
            </a:r>
            <a:r>
              <a:rPr lang="en-US" dirty="0" smtClean="0">
                <a:solidFill>
                  <a:srgbClr val="FFFF00"/>
                </a:solidFill>
              </a:rPr>
              <a:t>).</a:t>
            </a:r>
            <a:endParaRPr lang="en-US" dirty="0">
              <a:solidFill>
                <a:srgbClr val="FFFF00"/>
              </a:solidFill>
            </a:endParaRPr>
          </a:p>
        </p:txBody>
      </p:sp>
      <p:pic>
        <p:nvPicPr>
          <p:cNvPr id="44036" name="Picture 4" descr="Figure"/>
          <p:cNvPicPr>
            <a:picLocks noChangeAspect="1" noChangeArrowheads="1"/>
          </p:cNvPicPr>
          <p:nvPr/>
        </p:nvPicPr>
        <p:blipFill>
          <a:blip r:embed="rId3" cstate="print"/>
          <a:srcRect/>
          <a:stretch>
            <a:fillRect/>
          </a:stretch>
        </p:blipFill>
        <p:spPr bwMode="auto">
          <a:xfrm>
            <a:off x="5257800" y="1295400"/>
            <a:ext cx="2419350" cy="4762500"/>
          </a:xfrm>
          <a:prstGeom prst="rect">
            <a:avLst/>
          </a:prstGeom>
          <a:noFill/>
        </p:spPr>
      </p:pic>
      <p:sp>
        <p:nvSpPr>
          <p:cNvPr id="5" name="TextBox 4"/>
          <p:cNvSpPr txBox="1"/>
          <p:nvPr/>
        </p:nvSpPr>
        <p:spPr>
          <a:xfrm>
            <a:off x="3733800" y="457200"/>
            <a:ext cx="1367169" cy="369332"/>
          </a:xfrm>
          <a:prstGeom prst="rect">
            <a:avLst/>
          </a:prstGeom>
          <a:noFill/>
        </p:spPr>
        <p:txBody>
          <a:bodyPr wrap="none" rtlCol="0">
            <a:spAutoFit/>
          </a:bodyPr>
          <a:lstStyle/>
          <a:p>
            <a:r>
              <a:rPr lang="en-US" dirty="0" smtClean="0">
                <a:solidFill>
                  <a:srgbClr val="FFFF00"/>
                </a:solidFill>
              </a:rPr>
              <a:t>Scleroderma</a:t>
            </a:r>
            <a:endParaRPr lang="en-US" dirty="0">
              <a:solidFill>
                <a:srgbClr val="FFFF00"/>
              </a:solidFill>
            </a:endParaRPr>
          </a:p>
        </p:txBody>
      </p:sp>
      <p:sp>
        <p:nvSpPr>
          <p:cNvPr id="6" name="TextBox 5"/>
          <p:cNvSpPr txBox="1"/>
          <p:nvPr/>
        </p:nvSpPr>
        <p:spPr>
          <a:xfrm>
            <a:off x="3505200" y="3200400"/>
            <a:ext cx="1665841" cy="646331"/>
          </a:xfrm>
          <a:prstGeom prst="rect">
            <a:avLst/>
          </a:prstGeom>
          <a:noFill/>
        </p:spPr>
        <p:txBody>
          <a:bodyPr wrap="none" rtlCol="0">
            <a:spAutoFit/>
          </a:bodyPr>
          <a:lstStyle/>
          <a:p>
            <a:pPr algn="ctr"/>
            <a:r>
              <a:rPr lang="en-US" dirty="0" smtClean="0">
                <a:solidFill>
                  <a:srgbClr val="FFFF00"/>
                </a:solidFill>
              </a:rPr>
              <a:t>Two patients;</a:t>
            </a:r>
          </a:p>
          <a:p>
            <a:pPr algn="ctr"/>
            <a:r>
              <a:rPr lang="en-US" dirty="0" smtClean="0">
                <a:solidFill>
                  <a:srgbClr val="FFFF00"/>
                </a:solidFill>
              </a:rPr>
              <a:t>same diagnosis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2" descr="Figure"/>
          <p:cNvPicPr>
            <a:picLocks noChangeAspect="1" noChangeArrowheads="1"/>
          </p:cNvPicPr>
          <p:nvPr/>
        </p:nvPicPr>
        <p:blipFill>
          <a:blip r:embed="rId2" cstate="print"/>
          <a:srcRect/>
          <a:stretch>
            <a:fillRect/>
          </a:stretch>
        </p:blipFill>
        <p:spPr bwMode="auto">
          <a:xfrm>
            <a:off x="2209800" y="1600200"/>
            <a:ext cx="4762500" cy="4029075"/>
          </a:xfrm>
          <a:prstGeom prst="rect">
            <a:avLst/>
          </a:prstGeom>
          <a:noFill/>
        </p:spPr>
      </p:pic>
      <p:sp>
        <p:nvSpPr>
          <p:cNvPr id="3" name="TextBox 2"/>
          <p:cNvSpPr txBox="1"/>
          <p:nvPr/>
        </p:nvSpPr>
        <p:spPr>
          <a:xfrm>
            <a:off x="838200" y="838200"/>
            <a:ext cx="7545142" cy="369332"/>
          </a:xfrm>
          <a:prstGeom prst="rect">
            <a:avLst/>
          </a:prstGeom>
          <a:noFill/>
        </p:spPr>
        <p:txBody>
          <a:bodyPr wrap="none" rtlCol="0">
            <a:spAutoFit/>
          </a:bodyPr>
          <a:lstStyle/>
          <a:p>
            <a:r>
              <a:rPr lang="en-US" dirty="0" err="1" smtClean="0">
                <a:solidFill>
                  <a:srgbClr val="FFFF00"/>
                </a:solidFill>
              </a:rPr>
              <a:t>Castleman’s</a:t>
            </a:r>
            <a:r>
              <a:rPr lang="en-US" dirty="0" smtClean="0">
                <a:solidFill>
                  <a:srgbClr val="FFFF00"/>
                </a:solidFill>
              </a:rPr>
              <a:t> Disease = </a:t>
            </a:r>
            <a:r>
              <a:rPr lang="en-US" dirty="0" err="1" smtClean="0">
                <a:solidFill>
                  <a:srgbClr val="FFFF00"/>
                </a:solidFill>
              </a:rPr>
              <a:t>Angiofollicular</a:t>
            </a:r>
            <a:r>
              <a:rPr lang="en-US" dirty="0" smtClean="0">
                <a:solidFill>
                  <a:srgbClr val="FFFF00"/>
                </a:solidFill>
              </a:rPr>
              <a:t> or Benign Giant Lymph Node Hyperplasia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Figure"/>
          <p:cNvPicPr>
            <a:picLocks noChangeAspect="1" noChangeArrowheads="1"/>
          </p:cNvPicPr>
          <p:nvPr/>
        </p:nvPicPr>
        <p:blipFill>
          <a:blip r:embed="rId3" cstate="print"/>
          <a:srcRect l="15360" r="7680"/>
          <a:stretch>
            <a:fillRect/>
          </a:stretch>
        </p:blipFill>
        <p:spPr bwMode="auto">
          <a:xfrm>
            <a:off x="701040" y="1447800"/>
            <a:ext cx="3665220" cy="4114801"/>
          </a:xfrm>
          <a:prstGeom prst="rect">
            <a:avLst/>
          </a:prstGeom>
          <a:noFill/>
        </p:spPr>
      </p:pic>
      <p:pic>
        <p:nvPicPr>
          <p:cNvPr id="48132" name="Picture 4" descr="Figure"/>
          <p:cNvPicPr>
            <a:picLocks noChangeAspect="1" noChangeArrowheads="1"/>
          </p:cNvPicPr>
          <p:nvPr/>
        </p:nvPicPr>
        <p:blipFill>
          <a:blip r:embed="rId4" cstate="print"/>
          <a:srcRect l="9600"/>
          <a:stretch>
            <a:fillRect/>
          </a:stretch>
        </p:blipFill>
        <p:spPr bwMode="auto">
          <a:xfrm>
            <a:off x="4419600" y="1447799"/>
            <a:ext cx="4572000" cy="4066249"/>
          </a:xfrm>
          <a:prstGeom prst="rect">
            <a:avLst/>
          </a:prstGeom>
          <a:noFill/>
        </p:spPr>
      </p:pic>
      <p:sp>
        <p:nvSpPr>
          <p:cNvPr id="7" name="TextBox 6"/>
          <p:cNvSpPr txBox="1"/>
          <p:nvPr/>
        </p:nvSpPr>
        <p:spPr>
          <a:xfrm>
            <a:off x="1676400" y="5715000"/>
            <a:ext cx="1344351" cy="369332"/>
          </a:xfrm>
          <a:prstGeom prst="rect">
            <a:avLst/>
          </a:prstGeom>
          <a:noFill/>
        </p:spPr>
        <p:txBody>
          <a:bodyPr wrap="none" rtlCol="0">
            <a:spAutoFit/>
          </a:bodyPr>
          <a:lstStyle/>
          <a:p>
            <a:r>
              <a:rPr lang="en-US" dirty="0" smtClean="0">
                <a:solidFill>
                  <a:srgbClr val="FFFF00"/>
                </a:solidFill>
              </a:rPr>
              <a:t>9 month</a:t>
            </a:r>
            <a:r>
              <a:rPr lang="en-US" dirty="0" smtClean="0">
                <a:solidFill>
                  <a:srgbClr val="FFFF00"/>
                </a:solidFill>
              </a:rPr>
              <a:t>-</a:t>
            </a:r>
            <a:r>
              <a:rPr lang="en-US" dirty="0" smtClean="0">
                <a:solidFill>
                  <a:srgbClr val="FFFF00"/>
                </a:solidFill>
              </a:rPr>
              <a:t>old</a:t>
            </a:r>
            <a:endParaRPr lang="en-US" dirty="0"/>
          </a:p>
        </p:txBody>
      </p:sp>
      <p:sp>
        <p:nvSpPr>
          <p:cNvPr id="8" name="Rectangle 7"/>
          <p:cNvSpPr/>
          <p:nvPr/>
        </p:nvSpPr>
        <p:spPr>
          <a:xfrm>
            <a:off x="6400800" y="5715000"/>
            <a:ext cx="1121296" cy="369332"/>
          </a:xfrm>
          <a:prstGeom prst="rect">
            <a:avLst/>
          </a:prstGeom>
        </p:spPr>
        <p:txBody>
          <a:bodyPr wrap="none">
            <a:spAutoFit/>
          </a:bodyPr>
          <a:lstStyle/>
          <a:p>
            <a:r>
              <a:rPr lang="en-US" dirty="0" smtClean="0">
                <a:solidFill>
                  <a:srgbClr val="FFFF00"/>
                </a:solidFill>
              </a:rPr>
              <a:t>8 year</a:t>
            </a:r>
            <a:r>
              <a:rPr lang="en-US" dirty="0" smtClean="0">
                <a:solidFill>
                  <a:srgbClr val="FFFF00"/>
                </a:solidFill>
              </a:rPr>
              <a:t>-</a:t>
            </a:r>
            <a:r>
              <a:rPr lang="en-US" dirty="0" smtClean="0">
                <a:solidFill>
                  <a:srgbClr val="FFFF00"/>
                </a:solidFill>
              </a:rPr>
              <a:t>old</a:t>
            </a:r>
            <a:endParaRPr lang="en-US" dirty="0"/>
          </a:p>
        </p:txBody>
      </p:sp>
      <p:sp>
        <p:nvSpPr>
          <p:cNvPr id="9" name="TextBox 8"/>
          <p:cNvSpPr txBox="1"/>
          <p:nvPr/>
        </p:nvSpPr>
        <p:spPr>
          <a:xfrm>
            <a:off x="3505200" y="838200"/>
            <a:ext cx="2057587" cy="369332"/>
          </a:xfrm>
          <a:prstGeom prst="rect">
            <a:avLst/>
          </a:prstGeom>
          <a:noFill/>
        </p:spPr>
        <p:txBody>
          <a:bodyPr wrap="none" rtlCol="0">
            <a:spAutoFit/>
          </a:bodyPr>
          <a:lstStyle/>
          <a:p>
            <a:r>
              <a:rPr lang="en-US" dirty="0" smtClean="0">
                <a:solidFill>
                  <a:srgbClr val="008000"/>
                </a:solidFill>
              </a:rPr>
              <a:t>Lastly for today . . . .</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Figure"/>
          <p:cNvPicPr>
            <a:picLocks noChangeAspect="1" noChangeArrowheads="1"/>
          </p:cNvPicPr>
          <p:nvPr/>
        </p:nvPicPr>
        <p:blipFill>
          <a:blip r:embed="rId3" cstate="print"/>
          <a:srcRect l="15360" r="7680"/>
          <a:stretch>
            <a:fillRect/>
          </a:stretch>
        </p:blipFill>
        <p:spPr bwMode="auto">
          <a:xfrm>
            <a:off x="701040" y="1447800"/>
            <a:ext cx="3665220" cy="4114801"/>
          </a:xfrm>
          <a:prstGeom prst="rect">
            <a:avLst/>
          </a:prstGeom>
          <a:noFill/>
        </p:spPr>
      </p:pic>
      <p:sp>
        <p:nvSpPr>
          <p:cNvPr id="3" name="TextBox 2"/>
          <p:cNvSpPr txBox="1"/>
          <p:nvPr/>
        </p:nvSpPr>
        <p:spPr>
          <a:xfrm>
            <a:off x="1905000" y="6096000"/>
            <a:ext cx="5629554" cy="369332"/>
          </a:xfrm>
          <a:prstGeom prst="rect">
            <a:avLst/>
          </a:prstGeom>
          <a:noFill/>
        </p:spPr>
        <p:txBody>
          <a:bodyPr wrap="none" rtlCol="0">
            <a:spAutoFit/>
          </a:bodyPr>
          <a:lstStyle/>
          <a:p>
            <a:r>
              <a:rPr lang="en-US" dirty="0" smtClean="0">
                <a:solidFill>
                  <a:srgbClr val="FFFF00"/>
                </a:solidFill>
              </a:rPr>
              <a:t>Esophageal				Bronchial</a:t>
            </a:r>
            <a:endParaRPr lang="en-US" dirty="0">
              <a:solidFill>
                <a:srgbClr val="FFFF00"/>
              </a:solidFill>
            </a:endParaRPr>
          </a:p>
        </p:txBody>
      </p:sp>
      <p:pic>
        <p:nvPicPr>
          <p:cNvPr id="48132" name="Picture 4" descr="Figure"/>
          <p:cNvPicPr>
            <a:picLocks noChangeAspect="1" noChangeArrowheads="1"/>
          </p:cNvPicPr>
          <p:nvPr/>
        </p:nvPicPr>
        <p:blipFill>
          <a:blip r:embed="rId4" cstate="print"/>
          <a:srcRect l="9600"/>
          <a:stretch>
            <a:fillRect/>
          </a:stretch>
        </p:blipFill>
        <p:spPr bwMode="auto">
          <a:xfrm>
            <a:off x="4648200" y="1447800"/>
            <a:ext cx="4305300" cy="3829051"/>
          </a:xfrm>
          <a:prstGeom prst="rect">
            <a:avLst/>
          </a:prstGeom>
          <a:noFill/>
        </p:spPr>
      </p:pic>
      <p:sp>
        <p:nvSpPr>
          <p:cNvPr id="6" name="TextBox 5"/>
          <p:cNvSpPr txBox="1"/>
          <p:nvPr/>
        </p:nvSpPr>
        <p:spPr>
          <a:xfrm>
            <a:off x="3124200" y="762000"/>
            <a:ext cx="2705741" cy="369332"/>
          </a:xfrm>
          <a:prstGeom prst="rect">
            <a:avLst/>
          </a:prstGeom>
          <a:noFill/>
        </p:spPr>
        <p:txBody>
          <a:bodyPr wrap="none" rtlCol="0">
            <a:spAutoFit/>
          </a:bodyPr>
          <a:lstStyle/>
          <a:p>
            <a:r>
              <a:rPr lang="en-US" dirty="0" smtClean="0">
                <a:solidFill>
                  <a:srgbClr val="FFFF00"/>
                </a:solidFill>
              </a:rPr>
              <a:t>Foregut Duplication Cyst(s)</a:t>
            </a:r>
            <a:endParaRPr lang="en-US" dirty="0">
              <a:solidFill>
                <a:srgbClr val="FFFF00"/>
              </a:solidFill>
            </a:endParaRPr>
          </a:p>
        </p:txBody>
      </p:sp>
      <p:sp>
        <p:nvSpPr>
          <p:cNvPr id="7" name="TextBox 6"/>
          <p:cNvSpPr txBox="1"/>
          <p:nvPr/>
        </p:nvSpPr>
        <p:spPr>
          <a:xfrm>
            <a:off x="1676400" y="5715000"/>
            <a:ext cx="1711815" cy="369332"/>
          </a:xfrm>
          <a:prstGeom prst="rect">
            <a:avLst/>
          </a:prstGeom>
          <a:noFill/>
        </p:spPr>
        <p:txBody>
          <a:bodyPr wrap="none" rtlCol="0">
            <a:spAutoFit/>
          </a:bodyPr>
          <a:lstStyle/>
          <a:p>
            <a:r>
              <a:rPr lang="en-US" dirty="0" smtClean="0">
                <a:solidFill>
                  <a:srgbClr val="FFFF00"/>
                </a:solidFill>
              </a:rPr>
              <a:t>9-month-old girl</a:t>
            </a:r>
            <a:endParaRPr lang="en-US" dirty="0"/>
          </a:p>
        </p:txBody>
      </p:sp>
      <p:sp>
        <p:nvSpPr>
          <p:cNvPr id="8" name="Rectangle 7"/>
          <p:cNvSpPr/>
          <p:nvPr/>
        </p:nvSpPr>
        <p:spPr>
          <a:xfrm>
            <a:off x="6400800" y="5486400"/>
            <a:ext cx="1494705" cy="369332"/>
          </a:xfrm>
          <a:prstGeom prst="rect">
            <a:avLst/>
          </a:prstGeom>
        </p:spPr>
        <p:txBody>
          <a:bodyPr wrap="none">
            <a:spAutoFit/>
          </a:bodyPr>
          <a:lstStyle/>
          <a:p>
            <a:r>
              <a:rPr lang="en-US" dirty="0" smtClean="0">
                <a:solidFill>
                  <a:srgbClr val="FFFF00"/>
                </a:solidFill>
              </a:rPr>
              <a:t>8-year-old girl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57200" y="838200"/>
            <a:ext cx="8382000" cy="5324535"/>
          </a:xfrm>
          <a:prstGeom prst="rect">
            <a:avLst/>
          </a:prstGeom>
        </p:spPr>
        <p:txBody>
          <a:bodyPr wrap="square">
            <a:spAutoFit/>
          </a:bodyPr>
          <a:lstStyle/>
          <a:p>
            <a:r>
              <a:rPr lang="en-US" b="1" dirty="0" smtClean="0">
                <a:solidFill>
                  <a:srgbClr val="FFFF00"/>
                </a:solidFill>
              </a:rPr>
              <a:t>A Diagnostic Approach to Mediastinal Abnormalities </a:t>
            </a:r>
          </a:p>
          <a:p>
            <a:endParaRPr lang="en-US" sz="1400" b="1" dirty="0" smtClean="0"/>
          </a:p>
          <a:p>
            <a:r>
              <a:rPr lang="en-US" sz="1400" dirty="0" smtClean="0"/>
              <a:t>Camilla R. Whitten, MRCS, FRCR, , </a:t>
            </a:r>
          </a:p>
          <a:p>
            <a:r>
              <a:rPr lang="en-US" sz="1400" dirty="0" smtClean="0"/>
              <a:t>Sameer Khan, MRCP, FRCR, , </a:t>
            </a:r>
          </a:p>
          <a:p>
            <a:r>
              <a:rPr lang="en-US" sz="1400" dirty="0" smtClean="0"/>
              <a:t>Graham J. Munneke, MRCP, FRCR, and , </a:t>
            </a:r>
          </a:p>
          <a:p>
            <a:r>
              <a:rPr lang="en-US" sz="1400" dirty="0" smtClean="0"/>
              <a:t>Sisa Grubnic, MRCP, FRCR</a:t>
            </a:r>
          </a:p>
          <a:p>
            <a:r>
              <a:rPr lang="en-US" sz="1400" baseline="30000" dirty="0" smtClean="0"/>
              <a:t>1</a:t>
            </a:r>
            <a:r>
              <a:rPr lang="en-US" sz="1400" dirty="0" smtClean="0"/>
              <a:t>From the Department of Radiology, St George’s Hospital, Blackshaw Rd, Tooting, London SW17 0QT, England. </a:t>
            </a:r>
          </a:p>
          <a:p>
            <a:endParaRPr lang="en-US" sz="1400" dirty="0" smtClean="0"/>
          </a:p>
          <a:p>
            <a:r>
              <a:rPr lang="en-US" dirty="0" smtClean="0">
                <a:solidFill>
                  <a:srgbClr val="FFFF00"/>
                </a:solidFill>
              </a:rPr>
              <a:t>RadioGraphics 2007 27:3, 657-671</a:t>
            </a:r>
            <a:endParaRPr lang="en-US" dirty="0">
              <a:solidFill>
                <a:srgbClr val="FFFF00"/>
              </a:solidFill>
            </a:endParaRPr>
          </a:p>
          <a:p>
            <a:endParaRPr lang="en-US" sz="1400" dirty="0" smtClean="0"/>
          </a:p>
          <a:p>
            <a:r>
              <a:rPr lang="en-US" sz="1400" dirty="0" smtClean="0"/>
              <a:t>A number of mediastinal reflections are visible at conventional radiography that represent points of contact between the mediastinum and adjacent lung. The presence or distortion of these reflections is the key to the detection and interpretation of mediastinal abnormalities. Anterior mediastinal masses can be identified when the hilum overlay sign is present and the posterior mediastinal lines are preserved. Widening of the right paratracheal stripe and convexity relative to the aortopulmonary window reflection indicate a middle mediastinal abnormality. Disruption of the azygoesophageal recess can result from disease in either the middle or posterior mediastinum. Paravertebral masses disrupt the paraspinal lines, and the location of masses above the level of the clavicles can be inferred by their lateral margins, which are sharp in posterior masses but not in anterior masses. The divisions of the mediastinum are not absolute; however, referring to the local anatomy of the mediastinal reflections in an attempt to more accurately localize an abnormality may help narrow the differential diagnosis. Identification of the involved mediastinal compartment helps determine which imaging modality might be appropriate for further study. </a:t>
            </a:r>
          </a:p>
          <a:p>
            <a:endParaRPr lang="en-US" sz="1200" dirty="0"/>
          </a:p>
          <a:p>
            <a:r>
              <a:rPr lang="en-US" sz="1000" dirty="0" smtClean="0"/>
              <a:t>© RSNA, 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Figure"/>
          <p:cNvPicPr>
            <a:picLocks noChangeAspect="1" noChangeArrowheads="1"/>
          </p:cNvPicPr>
          <p:nvPr/>
        </p:nvPicPr>
        <p:blipFill>
          <a:blip r:embed="rId3" cstate="print"/>
          <a:srcRect/>
          <a:stretch>
            <a:fillRect/>
          </a:stretch>
        </p:blipFill>
        <p:spPr bwMode="auto">
          <a:xfrm>
            <a:off x="838200" y="1447800"/>
            <a:ext cx="1828800" cy="4762500"/>
          </a:xfrm>
          <a:prstGeom prst="rect">
            <a:avLst/>
          </a:prstGeom>
          <a:noFill/>
        </p:spPr>
      </p:pic>
      <p:sp>
        <p:nvSpPr>
          <p:cNvPr id="3" name="TextBox 2"/>
          <p:cNvSpPr txBox="1"/>
          <p:nvPr/>
        </p:nvSpPr>
        <p:spPr>
          <a:xfrm>
            <a:off x="3276600" y="762000"/>
            <a:ext cx="2181686" cy="369332"/>
          </a:xfrm>
          <a:prstGeom prst="rect">
            <a:avLst/>
          </a:prstGeom>
          <a:noFill/>
        </p:spPr>
        <p:txBody>
          <a:bodyPr wrap="none" rtlCol="0">
            <a:spAutoFit/>
          </a:bodyPr>
          <a:lstStyle/>
          <a:p>
            <a:pPr algn="ctr"/>
            <a:r>
              <a:rPr lang="en-US" dirty="0" smtClean="0">
                <a:solidFill>
                  <a:srgbClr val="FFFF00"/>
                </a:solidFill>
              </a:rPr>
              <a:t>Esophageal </a:t>
            </a:r>
            <a:r>
              <a:rPr lang="en-US" dirty="0" err="1" smtClean="0">
                <a:solidFill>
                  <a:srgbClr val="FFFF00"/>
                </a:solidFill>
              </a:rPr>
              <a:t>Achalasia</a:t>
            </a:r>
            <a:endParaRPr lang="en-US" dirty="0" smtClean="0">
              <a:solidFill>
                <a:srgbClr val="FFFF00"/>
              </a:solidFill>
            </a:endParaRPr>
          </a:p>
        </p:txBody>
      </p:sp>
      <p:pic>
        <p:nvPicPr>
          <p:cNvPr id="24580" name="Picture 4" descr="Fig 1."/>
          <p:cNvPicPr>
            <a:picLocks noChangeAspect="1" noChangeArrowheads="1"/>
          </p:cNvPicPr>
          <p:nvPr/>
        </p:nvPicPr>
        <p:blipFill>
          <a:blip r:embed="rId4" cstate="print"/>
          <a:srcRect l="35468" t="10909" r="11823"/>
          <a:stretch>
            <a:fillRect/>
          </a:stretch>
        </p:blipFill>
        <p:spPr bwMode="auto">
          <a:xfrm>
            <a:off x="3048000" y="1447800"/>
            <a:ext cx="2038350" cy="3733784"/>
          </a:xfrm>
          <a:prstGeom prst="rect">
            <a:avLst/>
          </a:prstGeom>
          <a:noFill/>
          <a:ln>
            <a:noFill/>
          </a:ln>
        </p:spPr>
      </p:pic>
      <p:sp>
        <p:nvSpPr>
          <p:cNvPr id="5" name="TextBox 4"/>
          <p:cNvSpPr txBox="1"/>
          <p:nvPr/>
        </p:nvSpPr>
        <p:spPr>
          <a:xfrm>
            <a:off x="2971800" y="5638800"/>
            <a:ext cx="3110760" cy="369332"/>
          </a:xfrm>
          <a:prstGeom prst="rect">
            <a:avLst/>
          </a:prstGeom>
          <a:noFill/>
        </p:spPr>
        <p:txBody>
          <a:bodyPr wrap="none" rtlCol="0">
            <a:spAutoFit/>
          </a:bodyPr>
          <a:lstStyle/>
          <a:p>
            <a:r>
              <a:rPr lang="en-US" dirty="0" smtClean="0">
                <a:solidFill>
                  <a:srgbClr val="FFFF00"/>
                </a:solidFill>
              </a:rPr>
              <a:t>Same diagnosis, </a:t>
            </a:r>
            <a:r>
              <a:rPr lang="en-US" dirty="0" smtClean="0">
                <a:solidFill>
                  <a:srgbClr val="FFFF00"/>
                </a:solidFill>
              </a:rPr>
              <a:t>three </a:t>
            </a:r>
            <a:r>
              <a:rPr lang="en-US" dirty="0" smtClean="0">
                <a:solidFill>
                  <a:srgbClr val="FFFF00"/>
                </a:solidFill>
              </a:rPr>
              <a:t>patients</a:t>
            </a:r>
            <a:r>
              <a:rPr lang="en-US" dirty="0" smtClean="0"/>
              <a:t>.</a:t>
            </a:r>
            <a:endParaRPr lang="en-US" dirty="0"/>
          </a:p>
        </p:txBody>
      </p:sp>
      <p:pic>
        <p:nvPicPr>
          <p:cNvPr id="6" name="Picture 5"/>
          <p:cNvPicPr>
            <a:picLocks noChangeAspect="1"/>
          </p:cNvPicPr>
          <p:nvPr/>
        </p:nvPicPr>
        <p:blipFill>
          <a:blip r:embed="rId5"/>
          <a:stretch>
            <a:fillRect/>
          </a:stretch>
        </p:blipFill>
        <p:spPr>
          <a:xfrm>
            <a:off x="5257800" y="1828800"/>
            <a:ext cx="3575996"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6" name="Picture 4" descr="Figure"/>
          <p:cNvPicPr>
            <a:picLocks noChangeAspect="1" noChangeArrowheads="1"/>
          </p:cNvPicPr>
          <p:nvPr/>
        </p:nvPicPr>
        <p:blipFill>
          <a:blip r:embed="rId2" cstate="print"/>
          <a:srcRect/>
          <a:stretch>
            <a:fillRect/>
          </a:stretch>
        </p:blipFill>
        <p:spPr bwMode="auto">
          <a:xfrm>
            <a:off x="304800" y="1981200"/>
            <a:ext cx="4762500" cy="3476626"/>
          </a:xfrm>
          <a:prstGeom prst="rect">
            <a:avLst/>
          </a:prstGeom>
          <a:noFill/>
        </p:spPr>
      </p:pic>
      <p:pic>
        <p:nvPicPr>
          <p:cNvPr id="23560" name="Picture 8" descr="Figure"/>
          <p:cNvPicPr>
            <a:picLocks noChangeAspect="1" noChangeArrowheads="1"/>
          </p:cNvPicPr>
          <p:nvPr/>
        </p:nvPicPr>
        <p:blipFill>
          <a:blip r:embed="rId3" cstate="print"/>
          <a:srcRect/>
          <a:stretch>
            <a:fillRect/>
          </a:stretch>
        </p:blipFill>
        <p:spPr bwMode="auto">
          <a:xfrm>
            <a:off x="5410200" y="1295400"/>
            <a:ext cx="3314700" cy="4762500"/>
          </a:xfrm>
          <a:prstGeom prst="rect">
            <a:avLst/>
          </a:prstGeom>
          <a:noFill/>
        </p:spPr>
      </p:pic>
      <p:sp>
        <p:nvSpPr>
          <p:cNvPr id="6" name="TextBox 5"/>
          <p:cNvSpPr txBox="1"/>
          <p:nvPr/>
        </p:nvSpPr>
        <p:spPr>
          <a:xfrm>
            <a:off x="3192121" y="914400"/>
            <a:ext cx="184666" cy="400110"/>
          </a:xfrm>
          <a:prstGeom prst="rect">
            <a:avLst/>
          </a:prstGeom>
          <a:noFill/>
        </p:spPr>
        <p:txBody>
          <a:bodyPr wrap="none" rtlCol="0">
            <a:spAutoFit/>
          </a:bodyPr>
          <a:lstStyle/>
          <a:p>
            <a:pPr algn="ctr"/>
            <a:endParaRPr lang="en-US" sz="1000" dirty="0" smtClean="0"/>
          </a:p>
          <a:p>
            <a:pPr algn="ctr"/>
            <a:endParaRPr lang="en-US" sz="1000" dirty="0"/>
          </a:p>
        </p:txBody>
      </p:sp>
      <p:sp>
        <p:nvSpPr>
          <p:cNvPr id="7" name="TextBox 6"/>
          <p:cNvSpPr txBox="1"/>
          <p:nvPr/>
        </p:nvSpPr>
        <p:spPr>
          <a:xfrm>
            <a:off x="1371600" y="5943600"/>
            <a:ext cx="2969146" cy="369332"/>
          </a:xfrm>
          <a:prstGeom prst="rect">
            <a:avLst/>
          </a:prstGeom>
          <a:noFill/>
        </p:spPr>
        <p:txBody>
          <a:bodyPr wrap="none" rtlCol="0">
            <a:spAutoFit/>
          </a:bodyPr>
          <a:lstStyle/>
          <a:p>
            <a:r>
              <a:rPr lang="en-US" dirty="0" smtClean="0">
                <a:solidFill>
                  <a:srgbClr val="FFFF00"/>
                </a:solidFill>
              </a:rPr>
              <a:t>Same diagnosis, two patients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6" name="Picture 4" descr="Figure"/>
          <p:cNvPicPr>
            <a:picLocks noChangeAspect="1" noChangeArrowheads="1"/>
          </p:cNvPicPr>
          <p:nvPr/>
        </p:nvPicPr>
        <p:blipFill>
          <a:blip r:embed="rId3" cstate="print"/>
          <a:srcRect/>
          <a:stretch>
            <a:fillRect/>
          </a:stretch>
        </p:blipFill>
        <p:spPr bwMode="auto">
          <a:xfrm>
            <a:off x="304800" y="1981200"/>
            <a:ext cx="4762500" cy="3476626"/>
          </a:xfrm>
          <a:prstGeom prst="rect">
            <a:avLst/>
          </a:prstGeom>
          <a:noFill/>
        </p:spPr>
      </p:pic>
      <p:pic>
        <p:nvPicPr>
          <p:cNvPr id="23560" name="Picture 8" descr="Figure"/>
          <p:cNvPicPr>
            <a:picLocks noChangeAspect="1" noChangeArrowheads="1"/>
          </p:cNvPicPr>
          <p:nvPr/>
        </p:nvPicPr>
        <p:blipFill>
          <a:blip r:embed="rId4" cstate="print"/>
          <a:srcRect/>
          <a:stretch>
            <a:fillRect/>
          </a:stretch>
        </p:blipFill>
        <p:spPr bwMode="auto">
          <a:xfrm>
            <a:off x="5410200" y="1295400"/>
            <a:ext cx="3314700" cy="4762500"/>
          </a:xfrm>
          <a:prstGeom prst="rect">
            <a:avLst/>
          </a:prstGeom>
          <a:noFill/>
        </p:spPr>
      </p:pic>
      <p:sp>
        <p:nvSpPr>
          <p:cNvPr id="6" name="TextBox 5"/>
          <p:cNvSpPr txBox="1"/>
          <p:nvPr/>
        </p:nvSpPr>
        <p:spPr>
          <a:xfrm>
            <a:off x="2133601" y="914400"/>
            <a:ext cx="2301720" cy="523220"/>
          </a:xfrm>
          <a:prstGeom prst="rect">
            <a:avLst/>
          </a:prstGeom>
          <a:noFill/>
        </p:spPr>
        <p:txBody>
          <a:bodyPr wrap="none" rtlCol="0">
            <a:spAutoFit/>
          </a:bodyPr>
          <a:lstStyle/>
          <a:p>
            <a:pPr algn="ctr"/>
            <a:r>
              <a:rPr lang="en-US" dirty="0" smtClean="0">
                <a:solidFill>
                  <a:srgbClr val="FFFF00"/>
                </a:solidFill>
              </a:rPr>
              <a:t>Esophageal Carcinoma</a:t>
            </a:r>
            <a:endParaRPr lang="en-US" sz="1000" dirty="0" smtClean="0"/>
          </a:p>
          <a:p>
            <a:pPr algn="ctr"/>
            <a:endParaRPr lang="en-US" sz="1000" dirty="0"/>
          </a:p>
        </p:txBody>
      </p:sp>
      <p:sp>
        <p:nvSpPr>
          <p:cNvPr id="7" name="TextBox 6"/>
          <p:cNvSpPr txBox="1"/>
          <p:nvPr/>
        </p:nvSpPr>
        <p:spPr>
          <a:xfrm>
            <a:off x="1371600" y="5943600"/>
            <a:ext cx="2969146" cy="369332"/>
          </a:xfrm>
          <a:prstGeom prst="rect">
            <a:avLst/>
          </a:prstGeom>
          <a:noFill/>
        </p:spPr>
        <p:txBody>
          <a:bodyPr wrap="none" rtlCol="0">
            <a:spAutoFit/>
          </a:bodyPr>
          <a:lstStyle/>
          <a:p>
            <a:r>
              <a:rPr lang="en-US" dirty="0" smtClean="0">
                <a:solidFill>
                  <a:srgbClr val="FFFF00"/>
                </a:solidFill>
              </a:rPr>
              <a:t>Same diagnosis, two patients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Figure"/>
          <p:cNvPicPr>
            <a:picLocks noChangeAspect="1" noChangeArrowheads="1"/>
          </p:cNvPicPr>
          <p:nvPr/>
        </p:nvPicPr>
        <p:blipFill>
          <a:blip r:embed="rId2" cstate="print"/>
          <a:srcRect/>
          <a:stretch>
            <a:fillRect/>
          </a:stretch>
        </p:blipFill>
        <p:spPr bwMode="auto">
          <a:xfrm>
            <a:off x="609600" y="1066800"/>
            <a:ext cx="3162300" cy="4762500"/>
          </a:xfrm>
          <a:prstGeom prst="rect">
            <a:avLst/>
          </a:prstGeom>
          <a:noFill/>
        </p:spPr>
      </p:pic>
      <p:pic>
        <p:nvPicPr>
          <p:cNvPr id="22532" name="Picture 4" descr="Figure"/>
          <p:cNvPicPr>
            <a:picLocks noChangeAspect="1" noChangeArrowheads="1"/>
          </p:cNvPicPr>
          <p:nvPr/>
        </p:nvPicPr>
        <p:blipFill>
          <a:blip r:embed="rId3" cstate="print"/>
          <a:srcRect/>
          <a:stretch>
            <a:fillRect/>
          </a:stretch>
        </p:blipFill>
        <p:spPr bwMode="auto">
          <a:xfrm>
            <a:off x="4038600" y="1371600"/>
            <a:ext cx="4762500" cy="4181475"/>
          </a:xfrm>
          <a:prstGeom prst="rect">
            <a:avLst/>
          </a:prstGeom>
          <a:noFill/>
        </p:spPr>
      </p:pic>
      <p:sp>
        <p:nvSpPr>
          <p:cNvPr id="6" name="TextBox 5"/>
          <p:cNvSpPr txBox="1"/>
          <p:nvPr/>
        </p:nvSpPr>
        <p:spPr>
          <a:xfrm>
            <a:off x="2743200" y="6324600"/>
            <a:ext cx="4641265" cy="369332"/>
          </a:xfrm>
          <a:prstGeom prst="rect">
            <a:avLst/>
          </a:prstGeom>
          <a:noFill/>
        </p:spPr>
        <p:txBody>
          <a:bodyPr wrap="none" rtlCol="0">
            <a:spAutoFit/>
          </a:bodyPr>
          <a:lstStyle/>
          <a:p>
            <a:r>
              <a:rPr lang="en-US" dirty="0" smtClean="0">
                <a:solidFill>
                  <a:srgbClr val="FFFF00"/>
                </a:solidFill>
              </a:rPr>
              <a:t>Similar</a:t>
            </a:r>
            <a:r>
              <a:rPr lang="en-US" dirty="0" smtClean="0">
                <a:solidFill>
                  <a:srgbClr val="FFFF00"/>
                </a:solidFill>
              </a:rPr>
              <a:t> – not </a:t>
            </a:r>
            <a:r>
              <a:rPr lang="en-US" dirty="0" err="1" smtClean="0">
                <a:solidFill>
                  <a:srgbClr val="FFFF00"/>
                </a:solidFill>
              </a:rPr>
              <a:t>idential</a:t>
            </a:r>
            <a:r>
              <a:rPr lang="en-US" dirty="0" smtClean="0">
                <a:solidFill>
                  <a:srgbClr val="FFFF00"/>
                </a:solidFill>
              </a:rPr>
              <a:t> -- diagnoses</a:t>
            </a:r>
            <a:r>
              <a:rPr lang="en-US" dirty="0" smtClean="0">
                <a:solidFill>
                  <a:srgbClr val="FFFF00"/>
                </a:solidFill>
              </a:rPr>
              <a:t>, two patients</a:t>
            </a: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2985</TotalTime>
  <Words>4620</Words>
  <Application>Microsoft Macintosh PowerPoint</Application>
  <PresentationFormat>On-screen Show (4:3)</PresentationFormat>
  <Paragraphs>300</Paragraphs>
  <Slides>59</Slides>
  <Notes>26</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Tufts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smunn</dc:creator>
  <cp:lastModifiedBy>Samson Munn, M.D.</cp:lastModifiedBy>
  <cp:revision>75</cp:revision>
  <dcterms:created xsi:type="dcterms:W3CDTF">2016-04-04T19:36:32Z</dcterms:created>
  <dcterms:modified xsi:type="dcterms:W3CDTF">2016-04-05T00:00:55Z</dcterms:modified>
</cp:coreProperties>
</file>